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0"/>
  </p:notesMasterIdLst>
  <p:sldIdLst>
    <p:sldId id="501" r:id="rId2"/>
    <p:sldId id="638" r:id="rId3"/>
    <p:sldId id="639" r:id="rId4"/>
    <p:sldId id="631" r:id="rId5"/>
    <p:sldId id="628" r:id="rId6"/>
    <p:sldId id="599" r:id="rId7"/>
    <p:sldId id="634" r:id="rId8"/>
    <p:sldId id="635" r:id="rId9"/>
    <p:sldId id="641" r:id="rId10"/>
    <p:sldId id="642" r:id="rId11"/>
    <p:sldId id="644" r:id="rId12"/>
    <p:sldId id="654" r:id="rId13"/>
    <p:sldId id="651" r:id="rId14"/>
    <p:sldId id="649" r:id="rId15"/>
    <p:sldId id="659" r:id="rId16"/>
    <p:sldId id="655" r:id="rId17"/>
    <p:sldId id="650" r:id="rId18"/>
    <p:sldId id="640" r:id="rId19"/>
    <p:sldId id="658" r:id="rId20"/>
    <p:sldId id="657" r:id="rId21"/>
    <p:sldId id="656" r:id="rId22"/>
    <p:sldId id="586" r:id="rId23"/>
    <p:sldId id="648" r:id="rId24"/>
    <p:sldId id="645" r:id="rId25"/>
    <p:sldId id="652" r:id="rId26"/>
    <p:sldId id="643" r:id="rId27"/>
    <p:sldId id="646" r:id="rId28"/>
    <p:sldId id="647" r:id="rId29"/>
  </p:sldIdLst>
  <p:sldSz cx="12192000" cy="6858000"/>
  <p:notesSz cx="6858000" cy="9144000"/>
  <p:defaultTextStyle>
    <a:defPPr>
      <a:defRPr lang="en-US"/>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344" userDrawn="1">
          <p15:clr>
            <a:srgbClr val="A4A3A4"/>
          </p15:clr>
        </p15:guide>
        <p15:guide id="2" pos="388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心果" initials="王" lastIdx="2" clrIdx="0">
    <p:extLst>
      <p:ext uri="{19B8F6BF-5375-455C-9EA6-DF929625EA0E}">
        <p15:presenceInfo xmlns:p15="http://schemas.microsoft.com/office/powerpoint/2012/main" userId="ea9659156a5c35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304"/>
    <a:srgbClr val="D70000"/>
    <a:srgbClr val="C51015"/>
    <a:srgbClr val="FD7A6D"/>
    <a:srgbClr val="C00000"/>
    <a:srgbClr val="F60000"/>
    <a:srgbClr val="04A2E9"/>
    <a:srgbClr val="CC0000"/>
    <a:srgbClr val="FB780B"/>
    <a:srgbClr val="F2ED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25" autoAdjust="0"/>
    <p:restoredTop sz="95707" autoAdjust="0"/>
  </p:normalViewPr>
  <p:slideViewPr>
    <p:cSldViewPr>
      <p:cViewPr varScale="1">
        <p:scale>
          <a:sx n="103" d="100"/>
          <a:sy n="103" d="100"/>
        </p:scale>
        <p:origin x="192" y="2784"/>
      </p:cViewPr>
      <p:guideLst>
        <p:guide orient="horz" pos="1344"/>
        <p:guide pos="3885"/>
      </p:guideLst>
    </p:cSldViewPr>
  </p:slideViewPr>
  <p:notesTextViewPr>
    <p:cViewPr>
      <p:scale>
        <a:sx n="130" d="100"/>
        <a:sy n="13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2971800" cy="455613"/>
          </a:xfrm>
          <a:prstGeom prst="rect">
            <a:avLst/>
          </a:prstGeom>
          <a:noFill/>
          <a:ln w="9525">
            <a:noFill/>
          </a:ln>
        </p:spPr>
        <p:txBody>
          <a:bodyPr lIns="99048" tIns="49524" rIns="99048" bIns="49524"/>
          <a:lstStyle>
            <a:lvl1pPr>
              <a:defRPr sz="1300" noProof="1" dirty="0"/>
            </a:lvl1pPr>
          </a:lstStyle>
          <a:p>
            <a:endParaRPr lang="zh-CN" altLang="en-US"/>
          </a:p>
        </p:txBody>
      </p:sp>
      <p:sp>
        <p:nvSpPr>
          <p:cNvPr id="2051" name="Rectangle 3"/>
          <p:cNvSpPr>
            <a:spLocks noGrp="1"/>
          </p:cNvSpPr>
          <p:nvPr>
            <p:ph type="dt" idx="1"/>
          </p:nvPr>
        </p:nvSpPr>
        <p:spPr>
          <a:xfrm>
            <a:off x="3884613" y="0"/>
            <a:ext cx="2971800" cy="455613"/>
          </a:xfrm>
          <a:prstGeom prst="rect">
            <a:avLst/>
          </a:prstGeom>
          <a:noFill/>
          <a:ln w="9525">
            <a:noFill/>
          </a:ln>
        </p:spPr>
        <p:txBody>
          <a:bodyPr lIns="99048" tIns="49524" rIns="99048" bIns="49524"/>
          <a:lstStyle>
            <a:lvl1pPr algn="r">
              <a:defRPr sz="1300" noProof="1" dirty="0"/>
            </a:lvl1pPr>
          </a:lstStyle>
          <a:p>
            <a:endParaRPr lang="zh-CN" altLang="en-US"/>
          </a:p>
        </p:txBody>
      </p:sp>
      <p:sp>
        <p:nvSpPr>
          <p:cNvPr id="2052" name="Rectangle 5"/>
          <p:cNvSpPr>
            <a:spLocks noGrp="1" noRot="1" noChangeAspect="1" noChangeArrowheads="1"/>
          </p:cNvSpPr>
          <p:nvPr>
            <p:ph type="body" sz="quarter" idx="4294967295"/>
          </p:nvPr>
        </p:nvSpPr>
        <p:spPr bwMode="auto">
          <a:xfrm>
            <a:off x="685800" y="4341813"/>
            <a:ext cx="5486400" cy="4114800"/>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txBody>
          <a:bodyPr vert="horz" wrap="square" lIns="99048" tIns="49524" rIns="99048" bIns="49524" numCol="1" anchor="ctr"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6"/>
          <p:cNvSpPr>
            <a:spLocks noGrp="1"/>
          </p:cNvSpPr>
          <p:nvPr>
            <p:ph type="ftr" sz="quarter" idx="4"/>
          </p:nvPr>
        </p:nvSpPr>
        <p:spPr>
          <a:xfrm>
            <a:off x="0" y="8685213"/>
            <a:ext cx="2971800" cy="455612"/>
          </a:xfrm>
          <a:prstGeom prst="rect">
            <a:avLst/>
          </a:prstGeom>
          <a:noFill/>
          <a:ln w="9525">
            <a:noFill/>
          </a:ln>
        </p:spPr>
        <p:txBody>
          <a:bodyPr lIns="99048" tIns="49524" rIns="99048" bIns="49524" anchor="b"/>
          <a:lstStyle>
            <a:lvl1pPr>
              <a:defRPr sz="1300" noProof="1" dirty="0"/>
            </a:lvl1pPr>
          </a:lstStyle>
          <a:p>
            <a:endParaRPr lang="en-US" altLang="x-none"/>
          </a:p>
        </p:txBody>
      </p:sp>
      <p:sp>
        <p:nvSpPr>
          <p:cNvPr id="2054" name="Rectangle 7"/>
          <p:cNvSpPr>
            <a:spLocks noGrp="1"/>
          </p:cNvSpPr>
          <p:nvPr>
            <p:ph type="sldNum" sz="quarter" idx="5"/>
          </p:nvPr>
        </p:nvSpPr>
        <p:spPr>
          <a:xfrm>
            <a:off x="3884613" y="8685213"/>
            <a:ext cx="2971800" cy="455612"/>
          </a:xfrm>
          <a:prstGeom prst="rect">
            <a:avLst/>
          </a:prstGeom>
          <a:noFill/>
          <a:ln w="9525">
            <a:noFill/>
          </a:ln>
        </p:spPr>
        <p:txBody>
          <a:bodyPr lIns="99048" tIns="49524" rIns="99048" bIns="49524" anchor="b"/>
          <a:lstStyle>
            <a:lvl1pPr algn="r">
              <a:defRPr sz="1300" noProof="1" dirty="0">
                <a:cs typeface="+mn-ea"/>
              </a:defRPr>
            </a:lvl1pPr>
          </a:lstStyle>
          <a:p>
            <a:fld id="{068367CF-008B-471C-B0B3-F2E9B47CB76C}" type="slidenum">
              <a:rPr lang="zh-CN" altLang="en-US"/>
              <a:t>‹#›</a:t>
            </a:fld>
            <a:endParaRPr lang="zh-CN" altLang="en-US">
              <a:cs typeface="+mn-cs"/>
            </a:endParaRPr>
          </a:p>
        </p:txBody>
      </p:sp>
      <p:sp>
        <p:nvSpPr>
          <p:cNvPr id="2055" name="Slide Image Placeholder 7"/>
          <p:cNvSpPr>
            <a:spLocks noGrp="1" noRot="1" noChangeAspect="1" noChangeArrowheads="1"/>
          </p:cNvSpPr>
          <p:nvPr>
            <p:ph type="sldImg" idx="9"/>
          </p:nvPr>
        </p:nvSpPr>
        <p:spPr bwMode="auto">
          <a:xfrm>
            <a:off x="381000" y="685800"/>
            <a:ext cx="6096000" cy="3429000"/>
          </a:xfrm>
          <a:prstGeom prst="rect">
            <a:avLst/>
          </a:prstGeom>
          <a:noFill/>
          <a:ln w="12700">
            <a:solidFill>
              <a:srgbClr val="000000"/>
            </a:solidFill>
            <a:miter lim="800000"/>
          </a:ln>
          <a:extLst>
            <a:ext uri="{909E8E84-426E-40DD-AFC4-6F175D3DCCD1}">
              <a14:hiddenFill xmlns:a14="http://schemas.microsoft.com/office/drawing/2010/main">
                <a:solidFill>
                  <a:srgbClr val="FFFFFF"/>
                </a:solidFill>
              </a14:hiddenFill>
            </a:ext>
          </a:extLst>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Arial" panose="020B0604020202020204" pitchFamily="34" charset="0"/>
      </a:defRPr>
    </a:lvl5pPr>
    <a:lvl6pPr marL="2286000" lvl="5"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6pPr>
    <a:lvl7pPr marL="2743200" lvl="6"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7pPr>
    <a:lvl8pPr marL="3200400" lvl="7"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8pPr>
    <a:lvl9pPr marL="3657600" lvl="8" indent="0" algn="l" defTabSz="914400" eaLnBrk="0" fontAlgn="base" latinLnBrk="0" hangingPunct="0">
      <a:lnSpc>
        <a:spcPct val="100000"/>
      </a:lnSpc>
      <a:spcBef>
        <a:spcPct val="30000"/>
      </a:spcBef>
      <a:spcAft>
        <a:spcPct val="0"/>
      </a:spcAft>
      <a:buNone/>
      <a:defRPr sz="1200" u="none" kern="1200" baseline="0">
        <a:solidFill>
          <a:schemeClr val="tx1"/>
        </a:solidFill>
        <a:latin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1" lang="en-US" altLang="zh-CN" sz="1200" b="0" kern="1200" dirty="0">
                <a:solidFill>
                  <a:schemeClr val="tx1"/>
                </a:solidFill>
                <a:latin typeface="Arial" panose="020B0604020202020204" pitchFamily="34" charset="0"/>
              </a:rPr>
              <a:t>Hi, this is the interim video presentation of Hanlin Cai. My research topic is Hybrid Detection Mechanism for Spoofing Attacks in Bluetooth Low Energy Networks.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kumimoji="1" lang="en-US" altLang="zh-CN" sz="1200" b="0" kern="1200" dirty="0">
              <a:solidFill>
                <a:schemeClr val="tx1"/>
              </a:solidFill>
              <a:latin typeface="Arial" panose="020B0604020202020204" pitchFamily="34" charset="0"/>
            </a:endParaRPr>
          </a:p>
        </p:txBody>
      </p:sp>
      <p:sp>
        <p:nvSpPr>
          <p:cNvPr id="4" name="灯片编号占位符 3"/>
          <p:cNvSpPr>
            <a:spLocks noGrp="1"/>
          </p:cNvSpPr>
          <p:nvPr>
            <p:ph type="sldNum" sz="quarter" idx="5"/>
          </p:nvPr>
        </p:nvSpPr>
        <p:spPr/>
        <p:txBody>
          <a:bodyPr/>
          <a:lstStyle/>
          <a:p>
            <a:fld id="{068367CF-008B-471C-B0B3-F2E9B47CB76C}" type="slidenum">
              <a:rPr lang="zh-CN" altLang="en-US" smtClean="0"/>
              <a:t>1</a:t>
            </a:fld>
            <a:endParaRPr lang="zh-CN" altLang="en-US">
              <a:cs typeface="+mn-cs"/>
            </a:endParaRPr>
          </a:p>
        </p:txBody>
      </p:sp>
    </p:spTree>
    <p:extLst>
      <p:ext uri="{BB962C8B-B14F-4D97-AF65-F5344CB8AC3E}">
        <p14:creationId xmlns:p14="http://schemas.microsoft.com/office/powerpoint/2010/main" val="3721680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10</a:t>
            </a:fld>
            <a:endParaRPr lang="zh-CN" altLang="en-US">
              <a:cs typeface="+mn-cs"/>
            </a:endParaRPr>
          </a:p>
        </p:txBody>
      </p:sp>
    </p:spTree>
    <p:extLst>
      <p:ext uri="{BB962C8B-B14F-4D97-AF65-F5344CB8AC3E}">
        <p14:creationId xmlns:p14="http://schemas.microsoft.com/office/powerpoint/2010/main" val="221350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重点在于，</a:t>
            </a:r>
            <a:r>
              <a:rPr lang="en" altLang="zh-CN" dirty="0">
                <a:effectLst/>
              </a:rPr>
              <a:t>ED-TCN</a:t>
            </a:r>
            <a:r>
              <a:rPr lang="zh-CN" altLang="en-US" dirty="0">
                <a:effectLst/>
              </a:rPr>
              <a:t>可以捕捉时间序列数据中的复杂结构和模式，包括长距离的依赖关系。这使得它在诸如行为识别、时间序列预测等任务中非常有用。</a:t>
            </a:r>
            <a:endParaRPr lang="en-US" altLang="zh-CN" dirty="0">
              <a:effectLst/>
            </a:endParaRPr>
          </a:p>
          <a:p>
            <a:endParaRPr lang="zh-CN" altLang="en-US" dirty="0">
              <a:effectLst/>
            </a:endParaRPr>
          </a:p>
          <a:p>
            <a:r>
              <a:rPr lang="zh-CN" altLang="en-US" dirty="0">
                <a:effectLst/>
              </a:rPr>
              <a:t>编码器</a:t>
            </a:r>
            <a:r>
              <a:rPr lang="en-US" altLang="zh-CN" dirty="0">
                <a:effectLst/>
              </a:rPr>
              <a:t>-</a:t>
            </a:r>
            <a:r>
              <a:rPr lang="zh-CN" altLang="en-US" dirty="0">
                <a:effectLst/>
              </a:rPr>
              <a:t>解码器架构在于它的两个阶段工作方式：编码器压缩和提取信息，而解码器则基于这些信息进行重建或预测。这样的模型结构非常适合于序列到序列的任务，其中输出序列的长度可能与输入序列不同。</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11</a:t>
            </a:fld>
            <a:endParaRPr lang="zh-CN" altLang="en-US">
              <a:cs typeface="+mn-cs"/>
            </a:endParaRPr>
          </a:p>
        </p:txBody>
      </p:sp>
    </p:spTree>
    <p:extLst>
      <p:ext uri="{BB962C8B-B14F-4D97-AF65-F5344CB8AC3E}">
        <p14:creationId xmlns:p14="http://schemas.microsoft.com/office/powerpoint/2010/main" val="3614714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12</a:t>
            </a:fld>
            <a:endParaRPr lang="zh-CN" altLang="en-US">
              <a:cs typeface="+mn-cs"/>
            </a:endParaRPr>
          </a:p>
        </p:txBody>
      </p:sp>
    </p:spTree>
    <p:extLst>
      <p:ext uri="{BB962C8B-B14F-4D97-AF65-F5344CB8AC3E}">
        <p14:creationId xmlns:p14="http://schemas.microsoft.com/office/powerpoint/2010/main" val="196398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13</a:t>
            </a:fld>
            <a:endParaRPr lang="zh-CN" altLang="en-US">
              <a:cs typeface="+mn-cs"/>
            </a:endParaRPr>
          </a:p>
        </p:txBody>
      </p:sp>
    </p:spTree>
    <p:extLst>
      <p:ext uri="{BB962C8B-B14F-4D97-AF65-F5344CB8AC3E}">
        <p14:creationId xmlns:p14="http://schemas.microsoft.com/office/powerpoint/2010/main" val="3948143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14</a:t>
            </a:fld>
            <a:endParaRPr lang="zh-CN" altLang="en-US">
              <a:cs typeface="+mn-cs"/>
            </a:endParaRPr>
          </a:p>
        </p:txBody>
      </p:sp>
    </p:spTree>
    <p:extLst>
      <p:ext uri="{BB962C8B-B14F-4D97-AF65-F5344CB8AC3E}">
        <p14:creationId xmlns:p14="http://schemas.microsoft.com/office/powerpoint/2010/main" val="2337618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15</a:t>
            </a:fld>
            <a:endParaRPr lang="zh-CN" altLang="en-US">
              <a:cs typeface="+mn-cs"/>
            </a:endParaRPr>
          </a:p>
        </p:txBody>
      </p:sp>
    </p:spTree>
    <p:extLst>
      <p:ext uri="{BB962C8B-B14F-4D97-AF65-F5344CB8AC3E}">
        <p14:creationId xmlns:p14="http://schemas.microsoft.com/office/powerpoint/2010/main" val="298205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16</a:t>
            </a:fld>
            <a:endParaRPr lang="zh-CN" altLang="en-US">
              <a:cs typeface="+mn-cs"/>
            </a:endParaRPr>
          </a:p>
        </p:txBody>
      </p:sp>
    </p:spTree>
    <p:extLst>
      <p:ext uri="{BB962C8B-B14F-4D97-AF65-F5344CB8AC3E}">
        <p14:creationId xmlns:p14="http://schemas.microsoft.com/office/powerpoint/2010/main" val="3367343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17</a:t>
            </a:fld>
            <a:endParaRPr lang="zh-CN" altLang="en-US">
              <a:cs typeface="+mn-cs"/>
            </a:endParaRPr>
          </a:p>
        </p:txBody>
      </p:sp>
    </p:spTree>
    <p:extLst>
      <p:ext uri="{BB962C8B-B14F-4D97-AF65-F5344CB8AC3E}">
        <p14:creationId xmlns:p14="http://schemas.microsoft.com/office/powerpoint/2010/main" val="2282908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18</a:t>
            </a:fld>
            <a:endParaRPr lang="zh-CN" altLang="en-US">
              <a:cs typeface="+mn-cs"/>
            </a:endParaRPr>
          </a:p>
        </p:txBody>
      </p:sp>
    </p:spTree>
    <p:extLst>
      <p:ext uri="{BB962C8B-B14F-4D97-AF65-F5344CB8AC3E}">
        <p14:creationId xmlns:p14="http://schemas.microsoft.com/office/powerpoint/2010/main" val="1961542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19</a:t>
            </a:fld>
            <a:endParaRPr lang="zh-CN" altLang="en-US">
              <a:cs typeface="+mn-cs"/>
            </a:endParaRPr>
          </a:p>
        </p:txBody>
      </p:sp>
    </p:spTree>
    <p:extLst>
      <p:ext uri="{BB962C8B-B14F-4D97-AF65-F5344CB8AC3E}">
        <p14:creationId xmlns:p14="http://schemas.microsoft.com/office/powerpoint/2010/main" val="3691725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eaLnBrk="0" hangingPunct="0">
              <a:lnSpc>
                <a:spcPct val="130000"/>
              </a:lnSpc>
              <a:spcBef>
                <a:spcPct val="50000"/>
              </a:spcBef>
              <a:buClr>
                <a:srgbClr val="C00000"/>
              </a:buClr>
              <a:buFont typeface="Arial" panose="020B0604020202020204" pitchFamily="34" charset="0"/>
              <a:buNone/>
            </a:pPr>
            <a:r>
              <a:rPr lang="en-US" altLang="zh-CN" sz="1200" dirty="0">
                <a:latin typeface="Times New Roman" panose="02020603050405020304" pitchFamily="18" charset="0"/>
                <a:ea typeface="KaiTi" panose="02010609060101010101" pitchFamily="49" charset="-122"/>
                <a:cs typeface="Times New Roman" panose="02020603050405020304" pitchFamily="18" charset="0"/>
              </a:rPr>
              <a:t>As the most widely used low-power communication protocol, cybersecurity research on Bluetooth Low Energy (BLE) has gained great attention. </a:t>
            </a:r>
            <a:r>
              <a:rPr lang="zh-CN" altLang="en-US" sz="12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KaiTi" panose="02010609060101010101" pitchFamily="49" charset="-122"/>
                <a:cs typeface="Times New Roman" panose="02020603050405020304" pitchFamily="18" charset="0"/>
              </a:rPr>
              <a:t>However, due to the security limitations, spoofing attacks can easily compromise BLE devices.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2</a:t>
            </a:fld>
            <a:endParaRPr lang="zh-CN" altLang="en-US">
              <a:cs typeface="+mn-cs"/>
            </a:endParaRPr>
          </a:p>
        </p:txBody>
      </p:sp>
    </p:spTree>
    <p:extLst>
      <p:ext uri="{BB962C8B-B14F-4D97-AF65-F5344CB8AC3E}">
        <p14:creationId xmlns:p14="http://schemas.microsoft.com/office/powerpoint/2010/main" val="1077025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20</a:t>
            </a:fld>
            <a:endParaRPr lang="zh-CN" altLang="en-US">
              <a:cs typeface="+mn-cs"/>
            </a:endParaRPr>
          </a:p>
        </p:txBody>
      </p:sp>
    </p:spTree>
    <p:extLst>
      <p:ext uri="{BB962C8B-B14F-4D97-AF65-F5344CB8AC3E}">
        <p14:creationId xmlns:p14="http://schemas.microsoft.com/office/powerpoint/2010/main" val="556915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eaLnBrk="0" hangingPunct="0">
              <a:lnSpc>
                <a:spcPct val="130000"/>
              </a:lnSpc>
              <a:spcBef>
                <a:spcPct val="50000"/>
              </a:spcBef>
              <a:buClr>
                <a:srgbClr val="C00000"/>
              </a:buClr>
              <a:buFont typeface="Arial" panose="020B0604020202020204" pitchFamily="34" charset="0"/>
              <a:buNone/>
            </a:pPr>
            <a:r>
              <a:rPr lang="en-US" altLang="zh-CN" sz="1200" dirty="0">
                <a:latin typeface="Times New Roman" panose="02020603050405020304" pitchFamily="18" charset="0"/>
                <a:ea typeface="KaiTi" panose="02010609060101010101" pitchFamily="49" charset="-122"/>
                <a:cs typeface="Times New Roman" panose="02020603050405020304" pitchFamily="18" charset="0"/>
              </a:rPr>
              <a:t>As the most widely used low-power communication protocol, cybersecurity research on Bluetooth Low Energy (BLE) has gained great attention. </a:t>
            </a:r>
            <a:r>
              <a:rPr lang="zh-CN" altLang="en-US" sz="12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KaiTi" panose="02010609060101010101" pitchFamily="49" charset="-122"/>
                <a:cs typeface="Times New Roman" panose="02020603050405020304" pitchFamily="18" charset="0"/>
              </a:rPr>
              <a:t>However, due to the security limitations, spoofing attacks can easily compromise BLE devices.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21</a:t>
            </a:fld>
            <a:endParaRPr lang="zh-CN" altLang="en-US">
              <a:cs typeface="+mn-cs"/>
            </a:endParaRPr>
          </a:p>
        </p:txBody>
      </p:sp>
    </p:spTree>
    <p:extLst>
      <p:ext uri="{BB962C8B-B14F-4D97-AF65-F5344CB8AC3E}">
        <p14:creationId xmlns:p14="http://schemas.microsoft.com/office/powerpoint/2010/main" val="4208331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So, that’s all of my presentation. Here is our related works and open-source data. Thank you for your listening!</a:t>
            </a:r>
            <a:endParaRPr lang="zh-CN" altLang="en-US" b="1" dirty="0"/>
          </a:p>
        </p:txBody>
      </p:sp>
      <p:sp>
        <p:nvSpPr>
          <p:cNvPr id="4" name="灯片编号占位符 3"/>
          <p:cNvSpPr>
            <a:spLocks noGrp="1"/>
          </p:cNvSpPr>
          <p:nvPr>
            <p:ph type="sldNum" sz="quarter" idx="5"/>
          </p:nvPr>
        </p:nvSpPr>
        <p:spPr/>
        <p:txBody>
          <a:bodyPr/>
          <a:lstStyle/>
          <a:p>
            <a:fld id="{068367CF-008B-471C-B0B3-F2E9B47CB76C}" type="slidenum">
              <a:rPr lang="zh-CN" altLang="en-US" smtClean="0"/>
              <a:t>22</a:t>
            </a:fld>
            <a:endParaRPr lang="zh-CN" altLang="en-US">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So, that’s all of my presentation. Here is our related works and open-source data. Thank you for your listening!</a:t>
            </a:r>
            <a:endParaRPr lang="zh-CN" altLang="en-US" b="1" dirty="0"/>
          </a:p>
        </p:txBody>
      </p:sp>
      <p:sp>
        <p:nvSpPr>
          <p:cNvPr id="4" name="灯片编号占位符 3"/>
          <p:cNvSpPr>
            <a:spLocks noGrp="1"/>
          </p:cNvSpPr>
          <p:nvPr>
            <p:ph type="sldNum" sz="quarter" idx="5"/>
          </p:nvPr>
        </p:nvSpPr>
        <p:spPr/>
        <p:txBody>
          <a:bodyPr/>
          <a:lstStyle/>
          <a:p>
            <a:fld id="{068367CF-008B-471C-B0B3-F2E9B47CB76C}" type="slidenum">
              <a:rPr lang="zh-CN" altLang="en-US" smtClean="0"/>
              <a:t>23</a:t>
            </a:fld>
            <a:endParaRPr lang="zh-CN" altLang="en-US">
              <a:cs typeface="+mn-cs"/>
            </a:endParaRPr>
          </a:p>
        </p:txBody>
      </p:sp>
    </p:spTree>
    <p:extLst>
      <p:ext uri="{BB962C8B-B14F-4D97-AF65-F5344CB8AC3E}">
        <p14:creationId xmlns:p14="http://schemas.microsoft.com/office/powerpoint/2010/main" val="2108413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So, that’s all of my presentation. Here is our related works and open-source data. Thank you for your listening!</a:t>
            </a:r>
            <a:endParaRPr lang="zh-CN" altLang="en-US" b="1" dirty="0"/>
          </a:p>
        </p:txBody>
      </p:sp>
      <p:sp>
        <p:nvSpPr>
          <p:cNvPr id="4" name="灯片编号占位符 3"/>
          <p:cNvSpPr>
            <a:spLocks noGrp="1"/>
          </p:cNvSpPr>
          <p:nvPr>
            <p:ph type="sldNum" sz="quarter" idx="5"/>
          </p:nvPr>
        </p:nvSpPr>
        <p:spPr/>
        <p:txBody>
          <a:bodyPr/>
          <a:lstStyle/>
          <a:p>
            <a:fld id="{068367CF-008B-471C-B0B3-F2E9B47CB76C}" type="slidenum">
              <a:rPr lang="zh-CN" altLang="en-US" smtClean="0"/>
              <a:t>24</a:t>
            </a:fld>
            <a:endParaRPr lang="zh-CN" altLang="en-US">
              <a:cs typeface="+mn-cs"/>
            </a:endParaRPr>
          </a:p>
        </p:txBody>
      </p:sp>
    </p:spTree>
    <p:extLst>
      <p:ext uri="{BB962C8B-B14F-4D97-AF65-F5344CB8AC3E}">
        <p14:creationId xmlns:p14="http://schemas.microsoft.com/office/powerpoint/2010/main" val="3628794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So, that’s all of my presentation. Here is our related works and open-source data. Thank you for your listening!</a:t>
            </a:r>
            <a:endParaRPr lang="zh-CN" altLang="en-US" b="1" dirty="0"/>
          </a:p>
        </p:txBody>
      </p:sp>
      <p:sp>
        <p:nvSpPr>
          <p:cNvPr id="4" name="灯片编号占位符 3"/>
          <p:cNvSpPr>
            <a:spLocks noGrp="1"/>
          </p:cNvSpPr>
          <p:nvPr>
            <p:ph type="sldNum" sz="quarter" idx="5"/>
          </p:nvPr>
        </p:nvSpPr>
        <p:spPr/>
        <p:txBody>
          <a:bodyPr/>
          <a:lstStyle/>
          <a:p>
            <a:fld id="{068367CF-008B-471C-B0B3-F2E9B47CB76C}" type="slidenum">
              <a:rPr lang="zh-CN" altLang="en-US" smtClean="0"/>
              <a:t>25</a:t>
            </a:fld>
            <a:endParaRPr lang="zh-CN" altLang="en-US">
              <a:cs typeface="+mn-cs"/>
            </a:endParaRPr>
          </a:p>
        </p:txBody>
      </p:sp>
    </p:spTree>
    <p:extLst>
      <p:ext uri="{BB962C8B-B14F-4D97-AF65-F5344CB8AC3E}">
        <p14:creationId xmlns:p14="http://schemas.microsoft.com/office/powerpoint/2010/main" val="2260801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So, that’s all of my presentation. Here is our related works and open-source data. Thank you for your listening!</a:t>
            </a:r>
            <a:endParaRPr lang="zh-CN" altLang="en-US" b="1" dirty="0"/>
          </a:p>
        </p:txBody>
      </p:sp>
      <p:sp>
        <p:nvSpPr>
          <p:cNvPr id="4" name="灯片编号占位符 3"/>
          <p:cNvSpPr>
            <a:spLocks noGrp="1"/>
          </p:cNvSpPr>
          <p:nvPr>
            <p:ph type="sldNum" sz="quarter" idx="5"/>
          </p:nvPr>
        </p:nvSpPr>
        <p:spPr/>
        <p:txBody>
          <a:bodyPr/>
          <a:lstStyle/>
          <a:p>
            <a:fld id="{068367CF-008B-471C-B0B3-F2E9B47CB76C}" type="slidenum">
              <a:rPr lang="zh-CN" altLang="en-US" smtClean="0"/>
              <a:t>26</a:t>
            </a:fld>
            <a:endParaRPr lang="zh-CN" altLang="en-US">
              <a:cs typeface="+mn-cs"/>
            </a:endParaRPr>
          </a:p>
        </p:txBody>
      </p:sp>
    </p:spTree>
    <p:extLst>
      <p:ext uri="{BB962C8B-B14F-4D97-AF65-F5344CB8AC3E}">
        <p14:creationId xmlns:p14="http://schemas.microsoft.com/office/powerpoint/2010/main" val="1082440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So, that’s all of my presentation. Here is our related works and open-source data. Thank you for your listening!</a:t>
            </a:r>
            <a:endParaRPr lang="zh-CN" altLang="en-US" b="1" dirty="0"/>
          </a:p>
        </p:txBody>
      </p:sp>
      <p:sp>
        <p:nvSpPr>
          <p:cNvPr id="4" name="灯片编号占位符 3"/>
          <p:cNvSpPr>
            <a:spLocks noGrp="1"/>
          </p:cNvSpPr>
          <p:nvPr>
            <p:ph type="sldNum" sz="quarter" idx="5"/>
          </p:nvPr>
        </p:nvSpPr>
        <p:spPr/>
        <p:txBody>
          <a:bodyPr/>
          <a:lstStyle/>
          <a:p>
            <a:fld id="{068367CF-008B-471C-B0B3-F2E9B47CB76C}" type="slidenum">
              <a:rPr lang="zh-CN" altLang="en-US" smtClean="0"/>
              <a:t>27</a:t>
            </a:fld>
            <a:endParaRPr lang="zh-CN" altLang="en-US">
              <a:cs typeface="+mn-cs"/>
            </a:endParaRPr>
          </a:p>
        </p:txBody>
      </p:sp>
    </p:spTree>
    <p:extLst>
      <p:ext uri="{BB962C8B-B14F-4D97-AF65-F5344CB8AC3E}">
        <p14:creationId xmlns:p14="http://schemas.microsoft.com/office/powerpoint/2010/main" val="67947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So, that’s all of my presentation. Here is our related works and open-source data. Thank you for your listening!</a:t>
            </a:r>
            <a:endParaRPr lang="zh-CN" altLang="en-US" b="1" dirty="0"/>
          </a:p>
        </p:txBody>
      </p:sp>
      <p:sp>
        <p:nvSpPr>
          <p:cNvPr id="4" name="灯片编号占位符 3"/>
          <p:cNvSpPr>
            <a:spLocks noGrp="1"/>
          </p:cNvSpPr>
          <p:nvPr>
            <p:ph type="sldNum" sz="quarter" idx="5"/>
          </p:nvPr>
        </p:nvSpPr>
        <p:spPr/>
        <p:txBody>
          <a:bodyPr/>
          <a:lstStyle/>
          <a:p>
            <a:fld id="{068367CF-008B-471C-B0B3-F2E9B47CB76C}" type="slidenum">
              <a:rPr lang="zh-CN" altLang="en-US" smtClean="0"/>
              <a:t>28</a:t>
            </a:fld>
            <a:endParaRPr lang="zh-CN" altLang="en-US">
              <a:cs typeface="+mn-cs"/>
            </a:endParaRPr>
          </a:p>
        </p:txBody>
      </p:sp>
    </p:spTree>
    <p:extLst>
      <p:ext uri="{BB962C8B-B14F-4D97-AF65-F5344CB8AC3E}">
        <p14:creationId xmlns:p14="http://schemas.microsoft.com/office/powerpoint/2010/main" val="2371849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eaLnBrk="0" hangingPunct="0">
              <a:lnSpc>
                <a:spcPct val="130000"/>
              </a:lnSpc>
              <a:spcBef>
                <a:spcPct val="50000"/>
              </a:spcBef>
              <a:buClr>
                <a:srgbClr val="C00000"/>
              </a:buClr>
              <a:buFont typeface="Arial" panose="020B0604020202020204" pitchFamily="34" charset="0"/>
              <a:buNone/>
            </a:pPr>
            <a:r>
              <a:rPr lang="en-US" altLang="zh-CN" sz="1200" dirty="0">
                <a:latin typeface="Times New Roman" panose="02020603050405020304" pitchFamily="18" charset="0"/>
                <a:ea typeface="KaiTi" panose="02010609060101010101" pitchFamily="49" charset="-122"/>
                <a:cs typeface="Times New Roman" panose="02020603050405020304" pitchFamily="18" charset="0"/>
              </a:rPr>
              <a:t>As the most widely used low-power communication protocol, cybersecurity research on Bluetooth Low Energy (BLE) has gained great attention. </a:t>
            </a:r>
            <a:r>
              <a:rPr lang="zh-CN" altLang="en-US" sz="12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KaiTi" panose="02010609060101010101" pitchFamily="49" charset="-122"/>
                <a:cs typeface="Times New Roman" panose="02020603050405020304" pitchFamily="18" charset="0"/>
              </a:rPr>
              <a:t>However, due to the security limitations, spoofing attacks can easily compromise BLE devices.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3</a:t>
            </a:fld>
            <a:endParaRPr lang="zh-CN" altLang="en-US">
              <a:cs typeface="+mn-cs"/>
            </a:endParaRPr>
          </a:p>
        </p:txBody>
      </p:sp>
    </p:spTree>
    <p:extLst>
      <p:ext uri="{BB962C8B-B14F-4D97-AF65-F5344CB8AC3E}">
        <p14:creationId xmlns:p14="http://schemas.microsoft.com/office/powerpoint/2010/main" val="2122902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eaLnBrk="0" hangingPunct="0">
              <a:lnSpc>
                <a:spcPct val="130000"/>
              </a:lnSpc>
              <a:spcBef>
                <a:spcPct val="50000"/>
              </a:spcBef>
              <a:buClr>
                <a:srgbClr val="C00000"/>
              </a:buClr>
              <a:buFont typeface="Arial" panose="020B0604020202020204" pitchFamily="34" charset="0"/>
              <a:buNone/>
            </a:pPr>
            <a:r>
              <a:rPr lang="en-US" altLang="zh-CN" sz="1200" dirty="0">
                <a:latin typeface="Times New Roman" panose="02020603050405020304" pitchFamily="18" charset="0"/>
                <a:ea typeface="KaiTi" panose="02010609060101010101" pitchFamily="49" charset="-122"/>
                <a:cs typeface="Times New Roman" panose="02020603050405020304" pitchFamily="18" charset="0"/>
              </a:rPr>
              <a:t>As the most widely used low-power communication protocol, cybersecurity research on Bluetooth Low Energy (BLE) has gained great attention. </a:t>
            </a:r>
            <a:r>
              <a:rPr lang="zh-CN" altLang="en-US" sz="12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1200" dirty="0">
                <a:latin typeface="Times New Roman" panose="02020603050405020304" pitchFamily="18" charset="0"/>
                <a:ea typeface="KaiTi" panose="02010609060101010101" pitchFamily="49" charset="-122"/>
                <a:cs typeface="Times New Roman" panose="02020603050405020304" pitchFamily="18" charset="0"/>
              </a:rPr>
              <a:t>However, due to the security limitations, spoofing attacks can easily compromise BLE devices.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4</a:t>
            </a:fld>
            <a:endParaRPr lang="zh-CN" altLang="en-US">
              <a:cs typeface="+mn-cs"/>
            </a:endParaRPr>
          </a:p>
        </p:txBody>
      </p:sp>
    </p:spTree>
    <p:extLst>
      <p:ext uri="{BB962C8B-B14F-4D97-AF65-F5344CB8AC3E}">
        <p14:creationId xmlns:p14="http://schemas.microsoft.com/office/powerpoint/2010/main" val="3116382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1" lang="en-US" altLang="zh-CN" b="1" dirty="0"/>
              <a:t>So, as for the objective of our research. Firstly. Secondly. Also. Overall, this project aims to.</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kumimoji="1" lang="en-US" altLang="zh-CN" b="1"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1" lang="en-US" altLang="zh-CN" b="1" dirty="0"/>
              <a:t>Now, let’s talk about our progress to date and some problems we faced.</a:t>
            </a:r>
            <a:endParaRPr kumimoji="1" lang="zh-CN" altLang="en-US" b="1" dirty="0"/>
          </a:p>
        </p:txBody>
      </p:sp>
      <p:sp>
        <p:nvSpPr>
          <p:cNvPr id="4" name="灯片编号占位符 3"/>
          <p:cNvSpPr>
            <a:spLocks noGrp="1"/>
          </p:cNvSpPr>
          <p:nvPr>
            <p:ph type="sldNum" sz="quarter" idx="5"/>
          </p:nvPr>
        </p:nvSpPr>
        <p:spPr/>
        <p:txBody>
          <a:bodyPr/>
          <a:lstStyle/>
          <a:p>
            <a:fld id="{068367CF-008B-471C-B0B3-F2E9B47CB76C}" type="slidenum">
              <a:rPr lang="zh-CN" altLang="en-US" smtClean="0"/>
              <a:t>5</a:t>
            </a:fld>
            <a:endParaRPr lang="zh-CN" altLang="en-US">
              <a:cs typeface="+mn-cs"/>
            </a:endParaRPr>
          </a:p>
        </p:txBody>
      </p:sp>
    </p:spTree>
    <p:extLst>
      <p:ext uri="{BB962C8B-B14F-4D97-AF65-F5344CB8AC3E}">
        <p14:creationId xmlns:p14="http://schemas.microsoft.com/office/powerpoint/2010/main" val="2162837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Currently, we have built a physical BLE testbed in a typically indoor office. As shown in the figure, we have deployed sixteen different BLE devices covering a variety of Bluetooth Chips.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6</a:t>
            </a:fld>
            <a:endParaRPr lang="zh-CN" altLang="en-US">
              <a:cs typeface="+mn-cs"/>
            </a:endParaRPr>
          </a:p>
        </p:txBody>
      </p:sp>
    </p:spTree>
    <p:extLst>
      <p:ext uri="{BB962C8B-B14F-4D97-AF65-F5344CB8AC3E}">
        <p14:creationId xmlns:p14="http://schemas.microsoft.com/office/powerpoint/2010/main" val="130453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our testbed, six network sniffers were implemented to capture the network packets. Up to now, we have collected a large-scale network dataset for cyber-physical analysis and model training.</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7</a:t>
            </a:fld>
            <a:endParaRPr lang="zh-CN" altLang="en-US">
              <a:cs typeface="+mn-cs"/>
            </a:endParaRPr>
          </a:p>
        </p:txBody>
      </p:sp>
    </p:spTree>
    <p:extLst>
      <p:ext uri="{BB962C8B-B14F-4D97-AF65-F5344CB8AC3E}">
        <p14:creationId xmlns:p14="http://schemas.microsoft.com/office/powerpoint/2010/main" val="1852030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8</a:t>
            </a:fld>
            <a:endParaRPr lang="zh-CN" altLang="en-US">
              <a:cs typeface="+mn-cs"/>
            </a:endParaRPr>
          </a:p>
        </p:txBody>
      </p:sp>
    </p:spTree>
    <p:extLst>
      <p:ext uri="{BB962C8B-B14F-4D97-AF65-F5344CB8AC3E}">
        <p14:creationId xmlns:p14="http://schemas.microsoft.com/office/powerpoint/2010/main" val="2401401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stage, to solve the noise interference problem, we used gaussian filter to pre-process the data and highlight the key data change of network cyber-features.</a:t>
            </a:r>
          </a:p>
        </p:txBody>
      </p:sp>
      <p:sp>
        <p:nvSpPr>
          <p:cNvPr id="4" name="灯片编号占位符 3"/>
          <p:cNvSpPr>
            <a:spLocks noGrp="1"/>
          </p:cNvSpPr>
          <p:nvPr>
            <p:ph type="sldNum" sz="quarter" idx="5"/>
          </p:nvPr>
        </p:nvSpPr>
        <p:spPr/>
        <p:txBody>
          <a:bodyPr/>
          <a:lstStyle/>
          <a:p>
            <a:fld id="{068367CF-008B-471C-B0B3-F2E9B47CB76C}" type="slidenum">
              <a:rPr lang="zh-CN" altLang="en-US" smtClean="0"/>
              <a:t>9</a:t>
            </a:fld>
            <a:endParaRPr lang="zh-CN" altLang="en-US">
              <a:cs typeface="+mn-cs"/>
            </a:endParaRPr>
          </a:p>
        </p:txBody>
      </p:sp>
    </p:spTree>
    <p:extLst>
      <p:ext uri="{BB962C8B-B14F-4D97-AF65-F5344CB8AC3E}">
        <p14:creationId xmlns:p14="http://schemas.microsoft.com/office/powerpoint/2010/main" val="244117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D38619-ECB2-81F0-2C4E-E18174A98607}"/>
              </a:ext>
            </a:extLst>
          </p:cNvPr>
          <p:cNvSpPr>
            <a:spLocks noGrp="1"/>
          </p:cNvSpPr>
          <p:nvPr>
            <p:ph idx="1"/>
          </p:nvPr>
        </p:nvSpPr>
        <p:spPr>
          <a:xfrm>
            <a:off x="294674" y="1268760"/>
            <a:ext cx="11633974" cy="496855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Title Placeholder 1">
            <a:extLst>
              <a:ext uri="{FF2B5EF4-FFF2-40B4-BE49-F238E27FC236}">
                <a16:creationId xmlns:a16="http://schemas.microsoft.com/office/drawing/2014/main" id="{357CADF9-98BD-568B-5355-64256E79F496}"/>
              </a:ext>
            </a:extLst>
          </p:cNvPr>
          <p:cNvSpPr>
            <a:spLocks noGrp="1"/>
          </p:cNvSpPr>
          <p:nvPr>
            <p:ph type="title"/>
          </p:nvPr>
        </p:nvSpPr>
        <p:spPr>
          <a:xfrm>
            <a:off x="1487488" y="246287"/>
            <a:ext cx="8957099" cy="565150"/>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A7E0C15-4C5E-F3BB-3571-FA337F977673}"/>
              </a:ext>
            </a:extLst>
          </p:cNvPr>
          <p:cNvSpPr>
            <a:spLocks noGrp="1"/>
          </p:cNvSpPr>
          <p:nvPr>
            <p:ph type="title"/>
          </p:nvPr>
        </p:nvSpPr>
        <p:spPr>
          <a:xfrm>
            <a:off x="1487488" y="246287"/>
            <a:ext cx="8957099" cy="565150"/>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Text Placeholder 2"/>
          <p:cNvSpPr>
            <a:spLocks noGrp="1"/>
          </p:cNvSpPr>
          <p:nvPr>
            <p:ph idx="1"/>
          </p:nvPr>
        </p:nvSpPr>
        <p:spPr>
          <a:xfrm>
            <a:off x="294674" y="1268760"/>
            <a:ext cx="11633974" cy="496855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Title Placeholder 1">
            <a:extLst>
              <a:ext uri="{FF2B5EF4-FFF2-40B4-BE49-F238E27FC236}">
                <a16:creationId xmlns:a16="http://schemas.microsoft.com/office/drawing/2014/main" id="{BB98803A-3FA0-6286-9507-FAD2230B89BD}"/>
              </a:ext>
            </a:extLst>
          </p:cNvPr>
          <p:cNvSpPr>
            <a:spLocks noGrp="1"/>
          </p:cNvSpPr>
          <p:nvPr>
            <p:ph type="title"/>
          </p:nvPr>
        </p:nvSpPr>
        <p:spPr>
          <a:xfrm>
            <a:off x="1487488" y="246287"/>
            <a:ext cx="8957099" cy="565150"/>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Tree>
    <p:extLst>
      <p:ext uri="{BB962C8B-B14F-4D97-AF65-F5344CB8AC3E}">
        <p14:creationId xmlns:p14="http://schemas.microsoft.com/office/powerpoint/2010/main" val="1405704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88624BF-0D8E-E26C-20DF-70E947622AC0}"/>
              </a:ext>
            </a:extLst>
          </p:cNvPr>
          <p:cNvPicPr>
            <a:picLocks noChangeAspect="1"/>
          </p:cNvPicPr>
          <p:nvPr userDrawn="1"/>
        </p:nvPicPr>
        <p:blipFill>
          <a:blip r:embed="rId5">
            <a:alphaModFix amt="52000"/>
          </a:blip>
          <a:stretch>
            <a:fillRect/>
          </a:stretch>
        </p:blipFill>
        <p:spPr>
          <a:xfrm>
            <a:off x="6278230" y="875798"/>
            <a:ext cx="5650418" cy="5650418"/>
          </a:xfrm>
          <a:prstGeom prst="rect">
            <a:avLst/>
          </a:prstGeom>
        </p:spPr>
      </p:pic>
      <p:sp>
        <p:nvSpPr>
          <p:cNvPr id="21" name="矩形 20"/>
          <p:cNvSpPr/>
          <p:nvPr userDrawn="1"/>
        </p:nvSpPr>
        <p:spPr>
          <a:xfrm>
            <a:off x="0" y="122089"/>
            <a:ext cx="12192000" cy="7643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spc="500" baseline="0" noProof="1"/>
          </a:p>
        </p:txBody>
      </p:sp>
      <p:sp>
        <p:nvSpPr>
          <p:cNvPr id="2" name="Title Placeholder 1"/>
          <p:cNvSpPr>
            <a:spLocks noGrp="1"/>
          </p:cNvSpPr>
          <p:nvPr>
            <p:ph type="title"/>
          </p:nvPr>
        </p:nvSpPr>
        <p:spPr>
          <a:xfrm>
            <a:off x="1487488" y="246287"/>
            <a:ext cx="8957099" cy="565150"/>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294674" y="1268760"/>
            <a:ext cx="11633974" cy="496855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Freeform 15"/>
          <p:cNvSpPr>
            <a:spLocks noChangeArrowheads="1"/>
          </p:cNvSpPr>
          <p:nvPr userDrawn="1"/>
        </p:nvSpPr>
        <p:spPr bwMode="auto">
          <a:xfrm>
            <a:off x="0" y="6526216"/>
            <a:ext cx="12217400" cy="331787"/>
          </a:xfrm>
          <a:custGeom>
            <a:avLst/>
            <a:gdLst>
              <a:gd name="T0" fmla="*/ 0 w 5049"/>
              <a:gd name="T1" fmla="*/ 0 h 1471"/>
              <a:gd name="T2" fmla="*/ 5049 w 5049"/>
              <a:gd name="T3" fmla="*/ 2 h 1471"/>
              <a:gd name="T4" fmla="*/ 5048 w 5049"/>
              <a:gd name="T5" fmla="*/ 1458 h 1471"/>
              <a:gd name="T6" fmla="*/ 0 w 5049"/>
              <a:gd name="T7" fmla="*/ 1471 h 1471"/>
              <a:gd name="T8" fmla="*/ 0 w 5049"/>
              <a:gd name="T9" fmla="*/ 0 h 1471"/>
            </a:gdLst>
            <a:ahLst/>
            <a:cxnLst>
              <a:cxn ang="0">
                <a:pos x="T0" y="T1"/>
              </a:cxn>
              <a:cxn ang="0">
                <a:pos x="T2" y="T3"/>
              </a:cxn>
              <a:cxn ang="0">
                <a:pos x="T4" y="T5"/>
              </a:cxn>
              <a:cxn ang="0">
                <a:pos x="T6" y="T7"/>
              </a:cxn>
              <a:cxn ang="0">
                <a:pos x="T8" y="T9"/>
              </a:cxn>
            </a:cxnLst>
            <a:rect l="0" t="0" r="r" b="b"/>
            <a:pathLst>
              <a:path w="5049" h="1471">
                <a:moveTo>
                  <a:pt x="0" y="0"/>
                </a:moveTo>
                <a:lnTo>
                  <a:pt x="5049" y="2"/>
                </a:lnTo>
                <a:lnTo>
                  <a:pt x="5048" y="1458"/>
                </a:lnTo>
                <a:lnTo>
                  <a:pt x="0" y="1471"/>
                </a:lnTo>
                <a:lnTo>
                  <a:pt x="0" y="0"/>
                </a:lnTo>
                <a:close/>
              </a:path>
            </a:pathLst>
          </a:custGeom>
          <a:solidFill>
            <a:srgbClr val="C00000"/>
          </a:solidFill>
          <a:ln>
            <a:noFill/>
          </a:ln>
        </p:spPr>
        <p:txBody>
          <a:bodyPr lIns="90170" tIns="46990" rIns="90170" bIns="4699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600" b="0" i="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 </a:t>
            </a:r>
            <a:r>
              <a:rPr lang="zh-CN" altLang="en-US" sz="1600" b="0" i="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1600" b="0" i="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08 April 2024</a:t>
            </a:r>
            <a:endParaRPr lang="zh-CN" altLang="en-US" sz="1600" b="0" i="0" dirty="0">
              <a:solidFill>
                <a:schemeClr val="bg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0" name="灯片编号占位符 5"/>
          <p:cNvSpPr>
            <a:spLocks noGrp="1" noChangeArrowheads="1"/>
          </p:cNvSpPr>
          <p:nvPr userDrawn="1"/>
        </p:nvSpPr>
        <p:spPr bwMode="auto">
          <a:xfrm>
            <a:off x="10848528" y="6549429"/>
            <a:ext cx="12192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fld id="{07E6BAF2-AC9F-4401-A4DC-C9FFD85CDBB6}" type="slidenum">
              <a:rPr lang="zh-CN" altLang="en-US" sz="1600">
                <a:solidFill>
                  <a:schemeClr val="bg1"/>
                </a:solidFill>
                <a:latin typeface="Georgia" panose="02040502050405020303" pitchFamily="18" charset="0"/>
                <a:ea typeface="微软雅黑" panose="020B0503020204020204" pitchFamily="34" charset="-122"/>
                <a:cs typeface="Times New Roman" panose="02020603050405020304" pitchFamily="18" charset="0"/>
              </a:rPr>
              <a:t>‹#›</a:t>
            </a:fld>
            <a:endParaRPr lang="zh-CN" altLang="en-US" sz="1400" dirty="0">
              <a:solidFill>
                <a:schemeClr val="bg1"/>
              </a:solidFill>
              <a:latin typeface="Georgia" panose="02040502050405020303" pitchFamily="18" charset="0"/>
              <a:ea typeface="微软雅黑" panose="020B0503020204020204" pitchFamily="34" charset="-122"/>
              <a:cs typeface="Times New Roman" panose="02020603050405020304" pitchFamily="18" charset="0"/>
            </a:endParaRPr>
          </a:p>
        </p:txBody>
      </p:sp>
      <p:sp>
        <p:nvSpPr>
          <p:cNvPr id="11" name="文本框 10"/>
          <p:cNvSpPr txBox="1">
            <a:spLocks noChangeArrowheads="1"/>
          </p:cNvSpPr>
          <p:nvPr userDrawn="1"/>
        </p:nvSpPr>
        <p:spPr bwMode="auto">
          <a:xfrm>
            <a:off x="1775886" y="6524625"/>
            <a:ext cx="88328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蔡汉霖 </a:t>
            </a:r>
            <a:r>
              <a:rPr lang="en-US" altLang="zh-CN" sz="16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(832002117)               </a:t>
            </a:r>
            <a:r>
              <a:rPr lang="zh-CN" altLang="en-US" sz="16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福州大学 </a:t>
            </a:r>
            <a:r>
              <a:rPr lang="en-US" altLang="zh-CN" sz="16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CS401</a:t>
            </a:r>
            <a:r>
              <a:rPr lang="zh-CN" altLang="en-US" sz="16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 课程演示汇报</a:t>
            </a:r>
            <a:endParaRPr lang="en-US" altLang="zh-CN" sz="16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12" name="直接连接符 11"/>
          <p:cNvSpPr>
            <a:spLocks noChangeShapeType="1"/>
          </p:cNvSpPr>
          <p:nvPr userDrawn="1"/>
        </p:nvSpPr>
        <p:spPr bwMode="auto">
          <a:xfrm>
            <a:off x="1775884" y="6526216"/>
            <a:ext cx="0" cy="331787"/>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12"/>
          <p:cNvSpPr>
            <a:spLocks noChangeShapeType="1"/>
          </p:cNvSpPr>
          <p:nvPr userDrawn="1"/>
        </p:nvSpPr>
        <p:spPr bwMode="auto">
          <a:xfrm>
            <a:off x="10649605" y="6525019"/>
            <a:ext cx="0" cy="331787"/>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17" name="图片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12407" y="56410"/>
            <a:ext cx="931065" cy="924318"/>
          </a:xfrm>
          <a:prstGeom prst="rect">
            <a:avLst/>
          </a:prstGeom>
        </p:spPr>
      </p:pic>
      <p:sp>
        <p:nvSpPr>
          <p:cNvPr id="22" name="Freeform 5"/>
          <p:cNvSpPr>
            <a:spLocks noEditPoints="1"/>
          </p:cNvSpPr>
          <p:nvPr userDrawn="1"/>
        </p:nvSpPr>
        <p:spPr bwMode="auto">
          <a:xfrm>
            <a:off x="11136560" y="345144"/>
            <a:ext cx="608235" cy="419560"/>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lIns="68580" tIns="34290" rIns="68580" bIns="34290"/>
          <a:lstStyle/>
          <a:p>
            <a:endParaRPr lang="zh-CN" altLang="en-US" sz="1350"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4000" b="1" kern="1200" spc="500" baseline="0">
          <a:solidFill>
            <a:schemeClr val="bg1"/>
          </a:solidFill>
          <a:effectLst/>
          <a:latin typeface="KaiTi" panose="02010609060101010101" pitchFamily="49" charset="-122"/>
          <a:ea typeface="KaiTi"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imSun" panose="02010600030101010101" pitchFamily="2" charset="-122"/>
          <a:ea typeface="SimSun"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imSun" panose="02010600030101010101" pitchFamily="2" charset="-122"/>
          <a:ea typeface="SimSun"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LEGuard/supplemen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github.com/BLEGuard/supplemen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66043"/>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0" y="3279555"/>
            <a:ext cx="12192000" cy="56183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p>
        </p:txBody>
      </p:sp>
      <p:sp>
        <p:nvSpPr>
          <p:cNvPr id="7" name="矩形 6"/>
          <p:cNvSpPr/>
          <p:nvPr/>
        </p:nvSpPr>
        <p:spPr>
          <a:xfrm>
            <a:off x="0" y="2204864"/>
            <a:ext cx="12192000" cy="10701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noProof="1">
              <a:solidFill>
                <a:srgbClr val="C00000"/>
              </a:solidFill>
            </a:endParaRPr>
          </a:p>
        </p:txBody>
      </p:sp>
      <p:sp>
        <p:nvSpPr>
          <p:cNvPr id="10" name="文本框 9"/>
          <p:cNvSpPr txBox="1">
            <a:spLocks noChangeArrowheads="1"/>
          </p:cNvSpPr>
          <p:nvPr/>
        </p:nvSpPr>
        <p:spPr bwMode="auto">
          <a:xfrm>
            <a:off x="2999656" y="2204864"/>
            <a:ext cx="8771932"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spcBef>
                <a:spcPts val="900"/>
              </a:spcBef>
            </a:pPr>
            <a:r>
              <a:rPr lang="en-US" altLang="zh-CN" sz="29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AAAI 2024: </a:t>
            </a:r>
            <a:r>
              <a:rPr lang="zh-CN" altLang="en-US" sz="29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利用基于学习的技术保护十亿蓝牙设备</a:t>
            </a:r>
          </a:p>
          <a:p>
            <a:pPr algn="r">
              <a:spcBef>
                <a:spcPts val="900"/>
              </a:spcBef>
            </a:pPr>
            <a:r>
              <a:rPr lang="en-US" altLang="zh-CN" sz="2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 如何把本科毕设发表到权威会议？</a:t>
            </a:r>
          </a:p>
        </p:txBody>
      </p:sp>
      <p:pic>
        <p:nvPicPr>
          <p:cNvPr id="6" name="图片 5" descr="文本&#10;&#10;低可信度描述已自动生成">
            <a:extLst>
              <a:ext uri="{FF2B5EF4-FFF2-40B4-BE49-F238E27FC236}">
                <a16:creationId xmlns:a16="http://schemas.microsoft.com/office/drawing/2014/main" id="{218773C8-E9A7-A07E-F26B-595E34637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176" y="188640"/>
            <a:ext cx="4365108" cy="728344"/>
          </a:xfrm>
          <a:prstGeom prst="rect">
            <a:avLst/>
          </a:prstGeom>
        </p:spPr>
      </p:pic>
      <p:sp>
        <p:nvSpPr>
          <p:cNvPr id="3" name="文本框 2">
            <a:extLst>
              <a:ext uri="{FF2B5EF4-FFF2-40B4-BE49-F238E27FC236}">
                <a16:creationId xmlns:a16="http://schemas.microsoft.com/office/drawing/2014/main" id="{C41445D3-8545-5C19-EC9B-F0B832BFF4B2}"/>
              </a:ext>
            </a:extLst>
          </p:cNvPr>
          <p:cNvSpPr txBox="1">
            <a:spLocks noChangeArrowheads="1"/>
          </p:cNvSpPr>
          <p:nvPr/>
        </p:nvSpPr>
        <p:spPr bwMode="auto">
          <a:xfrm>
            <a:off x="9133380" y="3327375"/>
            <a:ext cx="2723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蔡汉霖  </a:t>
            </a:r>
            <a:r>
              <a:rPr lang="en-US" altLang="zh-CN" sz="24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832002117</a:t>
            </a:r>
            <a:endParaRPr lang="zh-CN" altLang="en-US" sz="24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BBED2930-968E-1D4E-083E-0DC6ED31FE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632" y="1916832"/>
            <a:ext cx="2176008" cy="2160240"/>
          </a:xfrm>
          <a:prstGeom prst="rect">
            <a:avLst/>
          </a:prstGeom>
          <a:effectLst>
            <a:outerShdw blurRad="635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22" presetClass="entr" presetSubtype="8"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grpId="0" nodeType="withEffect">
                                  <p:stCondLst>
                                    <p:cond delay="10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par>
                                <p:cTn id="23" presetID="6" presetClass="emph" presetSubtype="0" autoRev="1" fill="hold" nodeType="withEffect">
                                  <p:stCondLst>
                                    <p:cond delay="400"/>
                                  </p:stCondLst>
                                  <p:childTnLst>
                                    <p:animScale>
                                      <p:cBhvr>
                                        <p:cTn id="24" dur="250" fill="hold"/>
                                        <p:tgtEl>
                                          <p:spTgt spid="4"/>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 grpId="0" bldLvl="0" animBg="1"/>
      <p:bldP spid="10"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a:extLst>
              <a:ext uri="{FF2B5EF4-FFF2-40B4-BE49-F238E27FC236}">
                <a16:creationId xmlns:a16="http://schemas.microsoft.com/office/drawing/2014/main" id="{4B46F41F-00A3-C804-0C86-BE9CEDD62030}"/>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Cyber-physical</a:t>
            </a:r>
            <a:r>
              <a:rPr lang="zh-CN" altLang="en-US" sz="3200" spc="0" dirty="0">
                <a:latin typeface="Times New Roman" panose="02020603050405020304" pitchFamily="18" charset="0"/>
                <a:cs typeface="Times New Roman" panose="02020603050405020304" pitchFamily="18" charset="0"/>
              </a:rPr>
              <a:t> </a:t>
            </a:r>
            <a:r>
              <a:rPr lang="en-US" altLang="zh-CN" sz="3200" spc="0" dirty="0">
                <a:latin typeface="Times New Roman" panose="02020603050405020304" pitchFamily="18" charset="0"/>
                <a:cs typeface="Times New Roman" panose="02020603050405020304" pitchFamily="18" charset="0"/>
              </a:rPr>
              <a:t>Features</a:t>
            </a:r>
          </a:p>
        </p:txBody>
      </p:sp>
      <p:pic>
        <p:nvPicPr>
          <p:cNvPr id="2" name="图片 1">
            <a:extLst>
              <a:ext uri="{FF2B5EF4-FFF2-40B4-BE49-F238E27FC236}">
                <a16:creationId xmlns:a16="http://schemas.microsoft.com/office/drawing/2014/main" id="{9911A3CA-4FAC-19AE-2D35-D375931A60EF}"/>
              </a:ext>
            </a:extLst>
          </p:cNvPr>
          <p:cNvPicPr>
            <a:picLocks noChangeAspect="1"/>
          </p:cNvPicPr>
          <p:nvPr/>
        </p:nvPicPr>
        <p:blipFill>
          <a:blip r:embed="rId3"/>
          <a:stretch>
            <a:fillRect/>
          </a:stretch>
        </p:blipFill>
        <p:spPr>
          <a:xfrm>
            <a:off x="141911" y="1787337"/>
            <a:ext cx="8330353" cy="4176464"/>
          </a:xfrm>
          <a:prstGeom prst="rect">
            <a:avLst/>
          </a:prstGeom>
        </p:spPr>
      </p:pic>
      <p:sp>
        <p:nvSpPr>
          <p:cNvPr id="3" name="文本框 2">
            <a:extLst>
              <a:ext uri="{FF2B5EF4-FFF2-40B4-BE49-F238E27FC236}">
                <a16:creationId xmlns:a16="http://schemas.microsoft.com/office/drawing/2014/main" id="{FFAA0FD8-6015-AB82-86C3-DA61038B900F}"/>
              </a:ext>
            </a:extLst>
          </p:cNvPr>
          <p:cNvSpPr txBox="1"/>
          <p:nvPr/>
        </p:nvSpPr>
        <p:spPr>
          <a:xfrm>
            <a:off x="8599178" y="1686287"/>
            <a:ext cx="3503712" cy="4493538"/>
          </a:xfrm>
          <a:prstGeom prst="rect">
            <a:avLst/>
          </a:prstGeom>
          <a:noFill/>
        </p:spPr>
        <p:txBody>
          <a:bodyPr wrap="square">
            <a:spAutoFit/>
          </a:bodyPr>
          <a:lstStyle/>
          <a:p>
            <a:pPr marL="342900" indent="-342900" eaLnBrk="0" hangingPunct="0">
              <a:spcBef>
                <a:spcPct val="50000"/>
              </a:spcBef>
              <a:buClr>
                <a:srgbClr val="C00000"/>
              </a:buClr>
              <a:buFont typeface="Wingdings" pitchFamily="2" charset="2"/>
              <a:buChar char="Ø"/>
            </a:pPr>
            <a:r>
              <a:rPr lang="zh-CN" altLang="en-US"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时间序列数据分析</a:t>
            </a:r>
          </a:p>
          <a:p>
            <a:pPr marL="342900" indent="-342900" eaLnBrk="0" hangingPunct="0">
              <a:spcBef>
                <a:spcPct val="50000"/>
              </a:spcBef>
              <a:buClr>
                <a:srgbClr val="C00000"/>
              </a:buClr>
              <a:buFont typeface="Arial" panose="020B0604020202020204" pitchFamily="34" charset="0"/>
              <a:buChar char="•"/>
            </a:pPr>
            <a:r>
              <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Packet Number</a:t>
            </a:r>
          </a:p>
          <a:p>
            <a:pPr marL="342900" indent="-342900" eaLnBrk="0" hangingPunct="0">
              <a:spcBef>
                <a:spcPct val="50000"/>
              </a:spcBef>
              <a:buClr>
                <a:srgbClr val="C00000"/>
              </a:buClr>
              <a:buFont typeface="Arial" panose="020B0604020202020204" pitchFamily="34" charset="0"/>
              <a:buChar char="•"/>
            </a:pPr>
            <a:r>
              <a:rPr lang="en-US" altLang="zh-CN"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Timestamp </a:t>
            </a:r>
            <a:r>
              <a:rPr lang="zh-CN" altLang="en-US"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时间戳</a:t>
            </a:r>
            <a:endParaRPr lang="en-US" altLang="zh-CN"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Used Channel</a:t>
            </a:r>
          </a:p>
          <a:p>
            <a:pPr marL="342900" indent="-342900" eaLnBrk="0" hangingPunct="0">
              <a:spcBef>
                <a:spcPct val="50000"/>
              </a:spcBef>
              <a:buClr>
                <a:srgbClr val="C00000"/>
              </a:buClr>
              <a:buFont typeface="Arial" panose="020B0604020202020204" pitchFamily="34" charset="0"/>
              <a:buChar char="•"/>
            </a:pPr>
            <a:r>
              <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Source MAC</a:t>
            </a:r>
          </a:p>
          <a:p>
            <a:pPr marL="342900" indent="-342900" eaLnBrk="0" hangingPunct="0">
              <a:spcBef>
                <a:spcPct val="50000"/>
              </a:spcBef>
              <a:buClr>
                <a:srgbClr val="C00000"/>
              </a:buClr>
              <a:buFont typeface="Arial" panose="020B0604020202020204" pitchFamily="34" charset="0"/>
              <a:buChar char="•"/>
            </a:pPr>
            <a:r>
              <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Advertising Interval</a:t>
            </a:r>
          </a:p>
          <a:p>
            <a:pPr marL="342900" indent="-342900" eaLnBrk="0" hangingPunct="0">
              <a:spcBef>
                <a:spcPct val="50000"/>
              </a:spcBef>
              <a:buClr>
                <a:srgbClr val="C00000"/>
              </a:buClr>
              <a:buFont typeface="Arial" panose="020B0604020202020204" pitchFamily="34" charset="0"/>
              <a:buChar char="•"/>
            </a:pPr>
            <a:r>
              <a:rPr lang="en-US" altLang="zh-CN"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RSSI data</a:t>
            </a:r>
            <a:r>
              <a:rPr lang="zh-CN" altLang="en-US"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  信号强度</a:t>
            </a:r>
            <a:endParaRPr lang="en-US" altLang="zh-CN"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CFO data </a:t>
            </a:r>
            <a:r>
              <a:rPr lang="zh-CN" altLang="en-US"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 频率偏差</a:t>
            </a:r>
            <a:endPar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Payload Data </a:t>
            </a:r>
            <a:r>
              <a:rPr lang="zh-CN" altLang="en-US"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负载数据</a:t>
            </a:r>
            <a:endPar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92F3868A-28FB-933B-3C64-4BA1E8F16364}"/>
              </a:ext>
            </a:extLst>
          </p:cNvPr>
          <p:cNvSpPr txBox="1"/>
          <p:nvPr/>
        </p:nvSpPr>
        <p:spPr>
          <a:xfrm>
            <a:off x="-312712" y="1196752"/>
            <a:ext cx="11729882" cy="524567"/>
          </a:xfrm>
          <a:prstGeom prst="rect">
            <a:avLst/>
          </a:prstGeom>
          <a:noFill/>
        </p:spPr>
        <p:txBody>
          <a:bodyPr wrap="square">
            <a:spAutoFit/>
          </a:bodyPr>
          <a:lstStyle/>
          <a:p>
            <a:pPr marL="800100" lvl="2" indent="-342900" eaLnBrk="0" hangingPunct="0">
              <a:lnSpc>
                <a:spcPct val="130000"/>
              </a:lnSpc>
              <a:spcBef>
                <a:spcPct val="50000"/>
              </a:spcBef>
              <a:buClr>
                <a:srgbClr val="C00000"/>
              </a:buClr>
              <a:buFont typeface="Wingdings" pitchFamily="2" charset="2"/>
              <a:buChar char="Ø"/>
            </a:pP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How</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to distinguish malicious data from the benign data? </a:t>
            </a:r>
          </a:p>
        </p:txBody>
      </p:sp>
      <p:sp>
        <p:nvSpPr>
          <p:cNvPr id="10" name="文本框 9">
            <a:extLst>
              <a:ext uri="{FF2B5EF4-FFF2-40B4-BE49-F238E27FC236}">
                <a16:creationId xmlns:a16="http://schemas.microsoft.com/office/drawing/2014/main" id="{37656FB5-F495-6F47-EE40-CD71B45FFD30}"/>
              </a:ext>
            </a:extLst>
          </p:cNvPr>
          <p:cNvSpPr txBox="1"/>
          <p:nvPr/>
        </p:nvSpPr>
        <p:spPr>
          <a:xfrm>
            <a:off x="4961198" y="2182319"/>
            <a:ext cx="3323372" cy="400110"/>
          </a:xfrm>
          <a:prstGeom prst="rect">
            <a:avLst/>
          </a:prstGeom>
          <a:noFill/>
        </p:spPr>
        <p:txBody>
          <a:bodyPr wrap="square">
            <a:spAutoFit/>
          </a:bodyPr>
          <a:lstStyle/>
          <a:p>
            <a:pPr algn="ctr" eaLnBrk="0" hangingPunct="0">
              <a:spcBef>
                <a:spcPct val="50000"/>
              </a:spcBef>
              <a:buClr>
                <a:srgbClr val="C00000"/>
              </a:buClr>
            </a:pPr>
            <a:r>
              <a:rPr lang="en-US" altLang="zh-CN" sz="20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BLE</a:t>
            </a:r>
            <a:r>
              <a:rPr lang="zh-CN" altLang="en-US" sz="20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网络数据包示例</a:t>
            </a:r>
            <a:endParaRPr lang="en-US" altLang="zh-CN" sz="20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2" name="右箭头 11">
            <a:extLst>
              <a:ext uri="{FF2B5EF4-FFF2-40B4-BE49-F238E27FC236}">
                <a16:creationId xmlns:a16="http://schemas.microsoft.com/office/drawing/2014/main" id="{A33B05F3-2622-2F6A-9AC7-DBA5841669D3}"/>
              </a:ext>
            </a:extLst>
          </p:cNvPr>
          <p:cNvSpPr/>
          <p:nvPr/>
        </p:nvSpPr>
        <p:spPr>
          <a:xfrm rot="9165186">
            <a:off x="4369135" y="3597022"/>
            <a:ext cx="808740" cy="308397"/>
          </a:xfrm>
          <a:prstGeom prst="rightArrow">
            <a:avLst>
              <a:gd name="adj1" fmla="val 54909"/>
              <a:gd name="adj2" fmla="val 79870"/>
            </a:avLst>
          </a:prstGeom>
          <a:ln>
            <a:solidFill>
              <a:srgbClr val="A4030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14" name="右箭头 13">
            <a:extLst>
              <a:ext uri="{FF2B5EF4-FFF2-40B4-BE49-F238E27FC236}">
                <a16:creationId xmlns:a16="http://schemas.microsoft.com/office/drawing/2014/main" id="{D7D684CC-C3CD-1FFC-E0AA-BF5648C2BABB}"/>
              </a:ext>
            </a:extLst>
          </p:cNvPr>
          <p:cNvSpPr/>
          <p:nvPr/>
        </p:nvSpPr>
        <p:spPr>
          <a:xfrm rot="9165186">
            <a:off x="3939036" y="2428231"/>
            <a:ext cx="808740" cy="308397"/>
          </a:xfrm>
          <a:prstGeom prst="rightArrow">
            <a:avLst>
              <a:gd name="adj1" fmla="val 54909"/>
              <a:gd name="adj2" fmla="val 79870"/>
            </a:avLst>
          </a:prstGeom>
          <a:ln>
            <a:solidFill>
              <a:srgbClr val="A4030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Tree>
    <p:extLst>
      <p:ext uri="{BB962C8B-B14F-4D97-AF65-F5344CB8AC3E}">
        <p14:creationId xmlns:p14="http://schemas.microsoft.com/office/powerpoint/2010/main" val="373592978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a:extLst>
              <a:ext uri="{FF2B5EF4-FFF2-40B4-BE49-F238E27FC236}">
                <a16:creationId xmlns:a16="http://schemas.microsoft.com/office/drawing/2014/main" id="{955E1E7A-39DC-7917-628E-CB63D0F70E29}"/>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Temporal Convolutional Network (TCN)</a:t>
            </a:r>
          </a:p>
        </p:txBody>
      </p:sp>
      <p:pic>
        <p:nvPicPr>
          <p:cNvPr id="7" name="图片 6" descr="图示&#10;&#10;描述已自动生成">
            <a:extLst>
              <a:ext uri="{FF2B5EF4-FFF2-40B4-BE49-F238E27FC236}">
                <a16:creationId xmlns:a16="http://schemas.microsoft.com/office/drawing/2014/main" id="{CE2E6712-2433-7482-A775-A82FAE8B6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1268760"/>
            <a:ext cx="5431721" cy="4968552"/>
          </a:xfrm>
          <a:prstGeom prst="rect">
            <a:avLst/>
          </a:prstGeom>
        </p:spPr>
      </p:pic>
      <p:sp>
        <p:nvSpPr>
          <p:cNvPr id="9" name="文本框 8">
            <a:extLst>
              <a:ext uri="{FF2B5EF4-FFF2-40B4-BE49-F238E27FC236}">
                <a16:creationId xmlns:a16="http://schemas.microsoft.com/office/drawing/2014/main" id="{CBBC2D8F-8EC5-3255-4EE9-01E30A819F52}"/>
              </a:ext>
            </a:extLst>
          </p:cNvPr>
          <p:cNvSpPr txBox="1"/>
          <p:nvPr/>
        </p:nvSpPr>
        <p:spPr>
          <a:xfrm>
            <a:off x="5447928" y="1158999"/>
            <a:ext cx="6566818" cy="5078313"/>
          </a:xfrm>
          <a:prstGeom prst="rect">
            <a:avLst/>
          </a:prstGeom>
          <a:noFill/>
        </p:spPr>
        <p:txBody>
          <a:bodyPr wrap="square">
            <a:spAutoFit/>
          </a:bodyPr>
          <a:lstStyle/>
          <a:p>
            <a:pPr marL="342900" indent="-342900" eaLnBrk="0" hangingPunct="0">
              <a:spcBef>
                <a:spcPct val="50000"/>
              </a:spcBef>
              <a:buClr>
                <a:srgbClr val="C00000"/>
              </a:buClr>
              <a:buFont typeface="Wingdings" pitchFamily="2" charset="2"/>
              <a:buChar char="Ø"/>
            </a:pPr>
            <a:r>
              <a:rPr lang="zh-CN" altLang="en-US" sz="24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时序卷积网络（ 编码器</a:t>
            </a:r>
            <a:r>
              <a:rPr lang="en-US" altLang="zh-CN" sz="24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解码器结构）</a:t>
            </a:r>
          </a:p>
          <a:p>
            <a:pPr marL="342900" indent="-342900" eaLnBrk="0" hangingPunct="0">
              <a:spcBef>
                <a:spcPct val="50000"/>
              </a:spcBef>
              <a:buClr>
                <a:srgbClr val="C00000"/>
              </a:buClr>
              <a:buFont typeface="Arial" panose="020B0604020202020204" pitchFamily="34" charset="0"/>
              <a:buChar char="•"/>
            </a:pPr>
            <a:r>
              <a:rPr lang="zh-CN" altLang="en-US"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输入（</a:t>
            </a:r>
            <a:r>
              <a:rPr lang="en-US" altLang="zh-CN"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Input</a:t>
            </a:r>
            <a:r>
              <a:rPr lang="zh-CN" altLang="en-US"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序列数据的输入，图中用蓝色圆圈表示。每个圆圈代表序列中的一个时间点上的数据。</a:t>
            </a:r>
            <a:endPar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zh-CN" altLang="en-US"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编码器（</a:t>
            </a:r>
            <a:r>
              <a:rPr lang="en-US" altLang="zh-CN"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Encoder</a:t>
            </a:r>
            <a:r>
              <a:rPr lang="zh-CN" altLang="en-US"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：分负责提取输入数据的特征。通过一系列的</a:t>
            </a: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卷积层（</a:t>
            </a:r>
            <a:r>
              <a:rPr lang="en-US" altLang="zh-CN"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Conv</a:t>
            </a: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）和池化层（</a:t>
            </a:r>
            <a:r>
              <a:rPr lang="en-US" altLang="zh-CN"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Pool</a:t>
            </a: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，编码器抓取并压缩了时间序列的信息，每经过一层，时间序列就被进一步抽象。</a:t>
            </a:r>
            <a:endParaRPr lang="en-US" altLang="zh-CN"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zh-CN" altLang="en-US"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解码器（</a:t>
            </a:r>
            <a:r>
              <a:rPr lang="en" altLang="zh-CN"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Decoder</a:t>
            </a:r>
            <a:r>
              <a:rPr lang="zh-CN" altLang="en"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解码器的工作是将编码器的输出重新构建为具有更详细信息的输出序列。它通常包含</a:t>
            </a: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上采样（</a:t>
            </a:r>
            <a:r>
              <a:rPr lang="en" altLang="zh-CN" sz="2000" dirty="0" err="1">
                <a:solidFill>
                  <a:srgbClr val="A40304"/>
                </a:solidFill>
                <a:latin typeface="Times New Roman" panose="02020603050405020304" pitchFamily="18" charset="0"/>
                <a:ea typeface="楷体" panose="02010609060101010101" pitchFamily="49" charset="-122"/>
                <a:cs typeface="Times New Roman" panose="02020603050405020304" pitchFamily="18" charset="0"/>
              </a:rPr>
              <a:t>Upsample</a:t>
            </a:r>
            <a:r>
              <a:rPr lang="zh-CN" altLang="en"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层和卷积层</a:t>
            </a: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，上采样层将数据扩展到更高的维度，卷积层则进一步精细化这些数据。</a:t>
            </a:r>
          </a:p>
          <a:p>
            <a:pPr marL="342900" indent="-342900" eaLnBrk="0" hangingPunct="0">
              <a:spcBef>
                <a:spcPct val="50000"/>
              </a:spcBef>
              <a:buClr>
                <a:srgbClr val="C00000"/>
              </a:buClr>
              <a:buFont typeface="Arial" panose="020B0604020202020204" pitchFamily="34" charset="0"/>
              <a:buChar char="•"/>
            </a:pPr>
            <a:r>
              <a:rPr lang="zh-CN" altLang="en-US"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预测（</a:t>
            </a:r>
            <a:r>
              <a:rPr lang="en" altLang="zh-CN"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Predict</a:t>
            </a:r>
            <a:r>
              <a:rPr lang="zh-CN" altLang="en" sz="2000" b="1"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最顶部是输出层。它通常包含一个</a:t>
            </a:r>
            <a:r>
              <a:rPr lang="en" altLang="zh-CN" sz="2000" dirty="0" err="1">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Softmax</a:t>
            </a: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层，用于将解码器的输出转换成最终的预测结果，如分类或者下一个时间点的数据。</a:t>
            </a:r>
          </a:p>
        </p:txBody>
      </p:sp>
    </p:spTree>
    <p:extLst>
      <p:ext uri="{BB962C8B-B14F-4D97-AF65-F5344CB8AC3E}">
        <p14:creationId xmlns:p14="http://schemas.microsoft.com/office/powerpoint/2010/main" val="398679995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a:extLst>
              <a:ext uri="{FF2B5EF4-FFF2-40B4-BE49-F238E27FC236}">
                <a16:creationId xmlns:a16="http://schemas.microsoft.com/office/drawing/2014/main" id="{4B46F41F-00A3-C804-0C86-BE9CEDD62030}"/>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TCN</a:t>
            </a:r>
            <a:r>
              <a:rPr lang="zh-CN" altLang="en-US" sz="3200" spc="0" dirty="0">
                <a:latin typeface="Times New Roman" panose="02020603050405020304" pitchFamily="18" charset="0"/>
                <a:cs typeface="Times New Roman" panose="02020603050405020304" pitchFamily="18" charset="0"/>
              </a:rPr>
              <a:t> </a:t>
            </a:r>
            <a:r>
              <a:rPr lang="en-US" altLang="zh-CN" sz="3200" spc="0" dirty="0">
                <a:latin typeface="Times New Roman" panose="02020603050405020304" pitchFamily="18" charset="0"/>
                <a:cs typeface="Times New Roman" panose="02020603050405020304" pitchFamily="18" charset="0"/>
              </a:rPr>
              <a:t>model for BLE networks</a:t>
            </a:r>
          </a:p>
        </p:txBody>
      </p:sp>
      <p:pic>
        <p:nvPicPr>
          <p:cNvPr id="3" name="图片 2" descr="图示&#10;&#10;描述已自动生成">
            <a:extLst>
              <a:ext uri="{FF2B5EF4-FFF2-40B4-BE49-F238E27FC236}">
                <a16:creationId xmlns:a16="http://schemas.microsoft.com/office/drawing/2014/main" id="{343100EE-DE14-F7A9-35A2-00148B021F0F}"/>
              </a:ext>
            </a:extLst>
          </p:cNvPr>
          <p:cNvPicPr>
            <a:picLocks noChangeAspect="1"/>
          </p:cNvPicPr>
          <p:nvPr/>
        </p:nvPicPr>
        <p:blipFill rotWithShape="1">
          <a:blip r:embed="rId3">
            <a:extLst>
              <a:ext uri="{28A0092B-C50C-407E-A947-70E740481C1C}">
                <a14:useLocalDpi xmlns:a14="http://schemas.microsoft.com/office/drawing/2010/main" val="0"/>
              </a:ext>
            </a:extLst>
          </a:blip>
          <a:srcRect b="17391"/>
          <a:stretch/>
        </p:blipFill>
        <p:spPr>
          <a:xfrm rot="5400000">
            <a:off x="3676315" y="1571989"/>
            <a:ext cx="4839368" cy="3656847"/>
          </a:xfrm>
          <a:prstGeom prst="rect">
            <a:avLst/>
          </a:prstGeom>
        </p:spPr>
      </p:pic>
      <p:sp>
        <p:nvSpPr>
          <p:cNvPr id="4" name="文本框 3">
            <a:extLst>
              <a:ext uri="{FF2B5EF4-FFF2-40B4-BE49-F238E27FC236}">
                <a16:creationId xmlns:a16="http://schemas.microsoft.com/office/drawing/2014/main" id="{E3CB6700-BB4B-2651-A729-4BA067BD378F}"/>
              </a:ext>
            </a:extLst>
          </p:cNvPr>
          <p:cNvSpPr txBox="1"/>
          <p:nvPr/>
        </p:nvSpPr>
        <p:spPr>
          <a:xfrm>
            <a:off x="4434313" y="5445224"/>
            <a:ext cx="3323372" cy="461665"/>
          </a:xfrm>
          <a:prstGeom prst="rect">
            <a:avLst/>
          </a:prstGeom>
          <a:noFill/>
        </p:spPr>
        <p:txBody>
          <a:bodyPr wrap="square">
            <a:spAutoFit/>
          </a:bodyPr>
          <a:lstStyle/>
          <a:p>
            <a:pPr algn="ctr" eaLnBrk="0" hangingPunct="0">
              <a:spcBef>
                <a:spcPct val="50000"/>
              </a:spcBef>
              <a:buClr>
                <a:srgbClr val="C00000"/>
              </a:buCl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TCN Model</a:t>
            </a:r>
          </a:p>
        </p:txBody>
      </p:sp>
      <p:pic>
        <p:nvPicPr>
          <p:cNvPr id="12" name="图片 11" descr="图标&#10;&#10;描述已自动生成">
            <a:extLst>
              <a:ext uri="{FF2B5EF4-FFF2-40B4-BE49-F238E27FC236}">
                <a16:creationId xmlns:a16="http://schemas.microsoft.com/office/drawing/2014/main" id="{850849FC-8E21-802D-963D-E7D0EB540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422" y="1700808"/>
            <a:ext cx="1219200" cy="1219200"/>
          </a:xfrm>
          <a:prstGeom prst="rect">
            <a:avLst/>
          </a:prstGeom>
        </p:spPr>
      </p:pic>
      <p:pic>
        <p:nvPicPr>
          <p:cNvPr id="15" name="图片 14" descr="图标&#10;&#10;描述已自动生成">
            <a:extLst>
              <a:ext uri="{FF2B5EF4-FFF2-40B4-BE49-F238E27FC236}">
                <a16:creationId xmlns:a16="http://schemas.microsoft.com/office/drawing/2014/main" id="{386A7416-231C-3A73-6BFA-8F78BFAD9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336" y="1700808"/>
            <a:ext cx="1219200" cy="1219200"/>
          </a:xfrm>
          <a:prstGeom prst="rect">
            <a:avLst/>
          </a:prstGeom>
        </p:spPr>
      </p:pic>
      <p:sp>
        <p:nvSpPr>
          <p:cNvPr id="17" name="右箭头 16">
            <a:extLst>
              <a:ext uri="{FF2B5EF4-FFF2-40B4-BE49-F238E27FC236}">
                <a16:creationId xmlns:a16="http://schemas.microsoft.com/office/drawing/2014/main" id="{8B570C64-804E-2D4A-8FB4-D56471B92426}"/>
              </a:ext>
            </a:extLst>
          </p:cNvPr>
          <p:cNvSpPr/>
          <p:nvPr/>
        </p:nvSpPr>
        <p:spPr>
          <a:xfrm>
            <a:off x="2840400" y="2132418"/>
            <a:ext cx="880748" cy="298945"/>
          </a:xfrm>
          <a:prstGeom prst="rightArrow">
            <a:avLst>
              <a:gd name="adj1" fmla="val 40727"/>
              <a:gd name="adj2" fmla="val 110490"/>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18" name="右箭头 17">
            <a:extLst>
              <a:ext uri="{FF2B5EF4-FFF2-40B4-BE49-F238E27FC236}">
                <a16:creationId xmlns:a16="http://schemas.microsoft.com/office/drawing/2014/main" id="{AE1338FC-0C1C-3358-4EAF-33DD78173B1E}"/>
              </a:ext>
            </a:extLst>
          </p:cNvPr>
          <p:cNvSpPr/>
          <p:nvPr/>
        </p:nvSpPr>
        <p:spPr>
          <a:xfrm>
            <a:off x="8403780" y="2132418"/>
            <a:ext cx="880748" cy="298945"/>
          </a:xfrm>
          <a:prstGeom prst="rightArrow">
            <a:avLst>
              <a:gd name="adj1" fmla="val 40727"/>
              <a:gd name="adj2" fmla="val 110490"/>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19" name="文本框 18">
            <a:extLst>
              <a:ext uri="{FF2B5EF4-FFF2-40B4-BE49-F238E27FC236}">
                <a16:creationId xmlns:a16="http://schemas.microsoft.com/office/drawing/2014/main" id="{6484E8D9-FF0B-432A-0F1D-F7B393668089}"/>
              </a:ext>
            </a:extLst>
          </p:cNvPr>
          <p:cNvSpPr txBox="1"/>
          <p:nvPr/>
        </p:nvSpPr>
        <p:spPr>
          <a:xfrm>
            <a:off x="2409764" y="2431363"/>
            <a:ext cx="1742020" cy="400110"/>
          </a:xfrm>
          <a:prstGeom prst="rect">
            <a:avLst/>
          </a:prstGeom>
          <a:noFill/>
        </p:spPr>
        <p:txBody>
          <a:bodyPr wrap="square">
            <a:spAutoFit/>
          </a:bodyPr>
          <a:lstStyle/>
          <a:p>
            <a:pPr algn="ctr" eaLnBrk="0" hangingPunct="0">
              <a:spcBef>
                <a:spcPct val="50000"/>
              </a:spcBef>
              <a:buClr>
                <a:srgbClr val="C00000"/>
              </a:buClr>
            </a:pPr>
            <a:r>
              <a:rPr lang="en-US" altLang="zh-CN" sz="2000" b="1" dirty="0">
                <a:solidFill>
                  <a:schemeClr val="accent6">
                    <a:lumMod val="50000"/>
                  </a:schemeClr>
                </a:solidFill>
                <a:latin typeface="Times New Roman" panose="02020603050405020304" pitchFamily="18" charset="0"/>
                <a:ea typeface="楷体" panose="02010609060101010101" pitchFamily="49" charset="-122"/>
                <a:cs typeface="Times New Roman" panose="02020603050405020304" pitchFamily="18" charset="0"/>
              </a:rPr>
              <a:t>Input</a:t>
            </a:r>
          </a:p>
        </p:txBody>
      </p:sp>
      <p:sp>
        <p:nvSpPr>
          <p:cNvPr id="20" name="文本框 19">
            <a:extLst>
              <a:ext uri="{FF2B5EF4-FFF2-40B4-BE49-F238E27FC236}">
                <a16:creationId xmlns:a16="http://schemas.microsoft.com/office/drawing/2014/main" id="{F8210183-204C-F427-5277-B8E2BF7F3D9F}"/>
              </a:ext>
            </a:extLst>
          </p:cNvPr>
          <p:cNvSpPr txBox="1"/>
          <p:nvPr/>
        </p:nvSpPr>
        <p:spPr>
          <a:xfrm>
            <a:off x="7954380" y="2431363"/>
            <a:ext cx="1742020" cy="400110"/>
          </a:xfrm>
          <a:prstGeom prst="rect">
            <a:avLst/>
          </a:prstGeom>
          <a:noFill/>
        </p:spPr>
        <p:txBody>
          <a:bodyPr wrap="square">
            <a:spAutoFit/>
          </a:bodyPr>
          <a:lstStyle/>
          <a:p>
            <a:pPr algn="ctr" eaLnBrk="0" hangingPunct="0">
              <a:spcBef>
                <a:spcPct val="50000"/>
              </a:spcBef>
              <a:buClr>
                <a:srgbClr val="C00000"/>
              </a:buClr>
            </a:pPr>
            <a:r>
              <a:rPr lang="en-US" altLang="zh-CN" sz="2000" b="1" dirty="0">
                <a:solidFill>
                  <a:schemeClr val="accent6">
                    <a:lumMod val="50000"/>
                  </a:schemeClr>
                </a:solidFill>
                <a:latin typeface="Times New Roman" panose="02020603050405020304" pitchFamily="18" charset="0"/>
                <a:ea typeface="楷体" panose="02010609060101010101" pitchFamily="49" charset="-122"/>
                <a:cs typeface="Times New Roman" panose="02020603050405020304" pitchFamily="18" charset="0"/>
              </a:rPr>
              <a:t>Output</a:t>
            </a:r>
          </a:p>
        </p:txBody>
      </p:sp>
      <p:sp>
        <p:nvSpPr>
          <p:cNvPr id="21" name="文本框 20">
            <a:extLst>
              <a:ext uri="{FF2B5EF4-FFF2-40B4-BE49-F238E27FC236}">
                <a16:creationId xmlns:a16="http://schemas.microsoft.com/office/drawing/2014/main" id="{D67AD918-0102-21D7-59F9-ACB91466DADB}"/>
              </a:ext>
            </a:extLst>
          </p:cNvPr>
          <p:cNvSpPr txBox="1"/>
          <p:nvPr/>
        </p:nvSpPr>
        <p:spPr>
          <a:xfrm>
            <a:off x="119336" y="2979231"/>
            <a:ext cx="3323372" cy="430887"/>
          </a:xfrm>
          <a:prstGeom prst="rect">
            <a:avLst/>
          </a:prstGeom>
          <a:noFill/>
        </p:spPr>
        <p:txBody>
          <a:bodyPr wrap="square">
            <a:spAutoFit/>
          </a:bodyPr>
          <a:lstStyle/>
          <a:p>
            <a:pPr algn="ctr" eaLnBrk="0" hangingPunct="0">
              <a:spcBef>
                <a:spcPct val="50000"/>
              </a:spcBef>
              <a:buClr>
                <a:srgbClr val="C00000"/>
              </a:buClr>
            </a:pPr>
            <a:r>
              <a:rPr lang="en-US" altLang="zh-CN" sz="2200" b="1" dirty="0">
                <a:solidFill>
                  <a:schemeClr val="accent6">
                    <a:lumMod val="50000"/>
                  </a:schemeClr>
                </a:solidFill>
                <a:latin typeface="Times New Roman" panose="02020603050405020304" pitchFamily="18" charset="0"/>
                <a:ea typeface="楷体" panose="02010609060101010101" pitchFamily="49" charset="-122"/>
                <a:cs typeface="Times New Roman" panose="02020603050405020304" pitchFamily="18" charset="0"/>
              </a:rPr>
              <a:t>Benign activities</a:t>
            </a:r>
          </a:p>
        </p:txBody>
      </p:sp>
      <p:sp>
        <p:nvSpPr>
          <p:cNvPr id="23" name="文本框 22">
            <a:extLst>
              <a:ext uri="{FF2B5EF4-FFF2-40B4-BE49-F238E27FC236}">
                <a16:creationId xmlns:a16="http://schemas.microsoft.com/office/drawing/2014/main" id="{FD15F9DF-2CA6-36CE-3154-1CB201E4F24C}"/>
              </a:ext>
            </a:extLst>
          </p:cNvPr>
          <p:cNvSpPr txBox="1"/>
          <p:nvPr/>
        </p:nvSpPr>
        <p:spPr>
          <a:xfrm>
            <a:off x="8749292" y="2981257"/>
            <a:ext cx="3323372" cy="430887"/>
          </a:xfrm>
          <a:prstGeom prst="rect">
            <a:avLst/>
          </a:prstGeom>
          <a:noFill/>
        </p:spPr>
        <p:txBody>
          <a:bodyPr wrap="square">
            <a:spAutoFit/>
          </a:bodyPr>
          <a:lstStyle/>
          <a:p>
            <a:pPr algn="ctr" eaLnBrk="0" hangingPunct="0">
              <a:spcBef>
                <a:spcPct val="50000"/>
              </a:spcBef>
              <a:buClr>
                <a:srgbClr val="C00000"/>
              </a:buClr>
            </a:pPr>
            <a:r>
              <a:rPr lang="en-US" altLang="zh-CN" sz="2200" b="1" dirty="0">
                <a:solidFill>
                  <a:schemeClr val="accent6">
                    <a:lumMod val="50000"/>
                  </a:schemeClr>
                </a:solidFill>
                <a:latin typeface="Times New Roman" panose="02020603050405020304" pitchFamily="18" charset="0"/>
                <a:ea typeface="楷体" panose="02010609060101010101" pitchFamily="49" charset="-122"/>
                <a:cs typeface="Times New Roman" panose="02020603050405020304" pitchFamily="18" charset="0"/>
              </a:rPr>
              <a:t>Benign predictions</a:t>
            </a:r>
          </a:p>
        </p:txBody>
      </p:sp>
      <p:sp>
        <p:nvSpPr>
          <p:cNvPr id="13" name="文本框 12">
            <a:extLst>
              <a:ext uri="{FF2B5EF4-FFF2-40B4-BE49-F238E27FC236}">
                <a16:creationId xmlns:a16="http://schemas.microsoft.com/office/drawing/2014/main" id="{7D90F120-098D-BC90-9670-6D04FF25CDC2}"/>
              </a:ext>
            </a:extLst>
          </p:cNvPr>
          <p:cNvSpPr txBox="1"/>
          <p:nvPr/>
        </p:nvSpPr>
        <p:spPr>
          <a:xfrm>
            <a:off x="255172" y="3853410"/>
            <a:ext cx="3537984" cy="2246769"/>
          </a:xfrm>
          <a:prstGeom prst="rect">
            <a:avLst/>
          </a:prstGeom>
          <a:noFill/>
        </p:spPr>
        <p:txBody>
          <a:bodyPr wrap="square">
            <a:spAutoFit/>
          </a:bodyPr>
          <a:lstStyle/>
          <a:p>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输入：</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来自</a:t>
            </a:r>
            <a:r>
              <a:rPr lang="en" altLang="zh-CN" sz="2000" dirty="0">
                <a:latin typeface="Times New Roman" panose="02020603050405020304" pitchFamily="18" charset="0"/>
                <a:ea typeface="楷体" panose="02010609060101010101" pitchFamily="49" charset="-122"/>
                <a:cs typeface="Times New Roman" panose="02020603050405020304" pitchFamily="18" charset="0"/>
              </a:rPr>
              <a:t>BLE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设备的一系列时间序列数据。一个特定时间点上的</a:t>
            </a: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多维特征向量（序列）</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可以包括</a:t>
            </a:r>
            <a:r>
              <a:rPr lang="en" altLang="zh-CN" sz="2000" dirty="0">
                <a:latin typeface="Times New Roman" panose="02020603050405020304" pitchFamily="18" charset="0"/>
                <a:ea typeface="楷体" panose="02010609060101010101" pitchFamily="49" charset="-122"/>
                <a:cs typeface="Times New Roman" panose="02020603050405020304" pitchFamily="18" charset="0"/>
              </a:rPr>
              <a:t>RSSI</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值、所用的频道、当前时间步的数据包类型。这些数据是</a:t>
            </a: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按照时间顺序收集的</a:t>
            </a:r>
            <a:endParaRPr lang="en-US" altLang="zh-CN"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文本框 25">
            <a:extLst>
              <a:ext uri="{FF2B5EF4-FFF2-40B4-BE49-F238E27FC236}">
                <a16:creationId xmlns:a16="http://schemas.microsoft.com/office/drawing/2014/main" id="{539912B6-0FC0-90D6-4EBC-D805715D0E73}"/>
              </a:ext>
            </a:extLst>
          </p:cNvPr>
          <p:cNvSpPr txBox="1"/>
          <p:nvPr/>
        </p:nvSpPr>
        <p:spPr>
          <a:xfrm>
            <a:off x="8575716" y="3853410"/>
            <a:ext cx="3323372" cy="2246769"/>
          </a:xfrm>
          <a:prstGeom prst="rect">
            <a:avLst/>
          </a:prstGeom>
          <a:noFill/>
        </p:spPr>
        <p:txBody>
          <a:bodyPr wrap="square">
            <a:spAutoFit/>
          </a:bodyPr>
          <a:lstStyle/>
          <a:p>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输出：</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对应输入时间序列的每个时间步的</a:t>
            </a: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预测结果</a:t>
            </a:r>
            <a:endParaRPr lang="en-US" altLang="zh-CN"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模型可能在每个时间步输出一个关于通信状态的分类</a:t>
            </a: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（正常、可疑、异常）</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，或者某个时间段内的信号强度</a:t>
            </a:r>
            <a:endParaRPr lang="zh-CN" altLang="en-US" sz="2000" dirty="0"/>
          </a:p>
        </p:txBody>
      </p:sp>
      <p:sp>
        <p:nvSpPr>
          <p:cNvPr id="27" name="文本框 26">
            <a:extLst>
              <a:ext uri="{FF2B5EF4-FFF2-40B4-BE49-F238E27FC236}">
                <a16:creationId xmlns:a16="http://schemas.microsoft.com/office/drawing/2014/main" id="{998908CA-E230-CC3C-474A-4604D3E52F19}"/>
              </a:ext>
            </a:extLst>
          </p:cNvPr>
          <p:cNvSpPr txBox="1"/>
          <p:nvPr/>
        </p:nvSpPr>
        <p:spPr>
          <a:xfrm>
            <a:off x="4434313" y="5866357"/>
            <a:ext cx="3323372" cy="400110"/>
          </a:xfrm>
          <a:prstGeom prst="rect">
            <a:avLst/>
          </a:prstGeom>
          <a:noFill/>
        </p:spPr>
        <p:txBody>
          <a:bodyPr wrap="square">
            <a:spAutoFit/>
          </a:bodyPr>
          <a:lstStyle/>
          <a:p>
            <a:pPr algn="ctr" eaLnBrk="0" hangingPunct="0">
              <a:spcBef>
                <a:spcPct val="50000"/>
              </a:spcBef>
              <a:buClr>
                <a:srgbClr val="C00000"/>
              </a:buClr>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端到端模型</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7209126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a:extLst>
              <a:ext uri="{FF2B5EF4-FFF2-40B4-BE49-F238E27FC236}">
                <a16:creationId xmlns:a16="http://schemas.microsoft.com/office/drawing/2014/main" id="{4B46F41F-00A3-C804-0C86-BE9CEDD62030}"/>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TCN Learning: Input to Output</a:t>
            </a:r>
          </a:p>
        </p:txBody>
      </p:sp>
      <p:pic>
        <p:nvPicPr>
          <p:cNvPr id="3" name="图片 2" descr="图示&#10;&#10;描述已自动生成">
            <a:extLst>
              <a:ext uri="{FF2B5EF4-FFF2-40B4-BE49-F238E27FC236}">
                <a16:creationId xmlns:a16="http://schemas.microsoft.com/office/drawing/2014/main" id="{343100EE-DE14-F7A9-35A2-00148B021F0F}"/>
              </a:ext>
            </a:extLst>
          </p:cNvPr>
          <p:cNvPicPr>
            <a:picLocks noChangeAspect="1"/>
          </p:cNvPicPr>
          <p:nvPr/>
        </p:nvPicPr>
        <p:blipFill rotWithShape="1">
          <a:blip r:embed="rId3">
            <a:extLst>
              <a:ext uri="{28A0092B-C50C-407E-A947-70E740481C1C}">
                <a14:useLocalDpi xmlns:a14="http://schemas.microsoft.com/office/drawing/2010/main" val="0"/>
              </a:ext>
            </a:extLst>
          </a:blip>
          <a:srcRect b="17391"/>
          <a:stretch/>
        </p:blipFill>
        <p:spPr>
          <a:xfrm rot="5400000">
            <a:off x="3676315" y="1571989"/>
            <a:ext cx="4839368" cy="3656847"/>
          </a:xfrm>
          <a:prstGeom prst="rect">
            <a:avLst/>
          </a:prstGeom>
        </p:spPr>
      </p:pic>
      <p:sp>
        <p:nvSpPr>
          <p:cNvPr id="4" name="文本框 3">
            <a:extLst>
              <a:ext uri="{FF2B5EF4-FFF2-40B4-BE49-F238E27FC236}">
                <a16:creationId xmlns:a16="http://schemas.microsoft.com/office/drawing/2014/main" id="{E3CB6700-BB4B-2651-A729-4BA067BD378F}"/>
              </a:ext>
            </a:extLst>
          </p:cNvPr>
          <p:cNvSpPr txBox="1"/>
          <p:nvPr/>
        </p:nvSpPr>
        <p:spPr>
          <a:xfrm>
            <a:off x="4434313" y="5631631"/>
            <a:ext cx="3323372" cy="461665"/>
          </a:xfrm>
          <a:prstGeom prst="rect">
            <a:avLst/>
          </a:prstGeom>
          <a:noFill/>
        </p:spPr>
        <p:txBody>
          <a:bodyPr wrap="square">
            <a:spAutoFit/>
          </a:bodyPr>
          <a:lstStyle/>
          <a:p>
            <a:pPr algn="ctr" eaLnBrk="0" hangingPunct="0">
              <a:spcBef>
                <a:spcPct val="50000"/>
              </a:spcBef>
              <a:buClr>
                <a:srgbClr val="C00000"/>
              </a:buCl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TCN Model</a:t>
            </a:r>
          </a:p>
        </p:txBody>
      </p:sp>
      <p:sp>
        <p:nvSpPr>
          <p:cNvPr id="6" name="右箭头 5">
            <a:extLst>
              <a:ext uri="{FF2B5EF4-FFF2-40B4-BE49-F238E27FC236}">
                <a16:creationId xmlns:a16="http://schemas.microsoft.com/office/drawing/2014/main" id="{9DA70616-688E-C734-7287-A0491003C81E}"/>
              </a:ext>
            </a:extLst>
          </p:cNvPr>
          <p:cNvSpPr/>
          <p:nvPr/>
        </p:nvSpPr>
        <p:spPr>
          <a:xfrm>
            <a:off x="2840400" y="4282109"/>
            <a:ext cx="880748" cy="298945"/>
          </a:xfrm>
          <a:prstGeom prst="rightArrow">
            <a:avLst>
              <a:gd name="adj1" fmla="val 40727"/>
              <a:gd name="adj2" fmla="val 110490"/>
            </a:avLst>
          </a:prstGeom>
          <a:ln>
            <a:solidFill>
              <a:srgbClr val="A4030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7" name="右箭头 6">
            <a:extLst>
              <a:ext uri="{FF2B5EF4-FFF2-40B4-BE49-F238E27FC236}">
                <a16:creationId xmlns:a16="http://schemas.microsoft.com/office/drawing/2014/main" id="{37950C78-00E5-7F23-35CD-7372DB90A449}"/>
              </a:ext>
            </a:extLst>
          </p:cNvPr>
          <p:cNvSpPr/>
          <p:nvPr/>
        </p:nvSpPr>
        <p:spPr>
          <a:xfrm>
            <a:off x="8403780" y="4282109"/>
            <a:ext cx="880748" cy="298945"/>
          </a:xfrm>
          <a:prstGeom prst="rightArrow">
            <a:avLst>
              <a:gd name="adj1" fmla="val 40727"/>
              <a:gd name="adj2" fmla="val 110490"/>
            </a:avLst>
          </a:prstGeom>
          <a:ln>
            <a:solidFill>
              <a:srgbClr val="A4030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9" name="文本框 8">
            <a:extLst>
              <a:ext uri="{FF2B5EF4-FFF2-40B4-BE49-F238E27FC236}">
                <a16:creationId xmlns:a16="http://schemas.microsoft.com/office/drawing/2014/main" id="{37B07EFF-272E-4C9F-A6D7-B588E20D1150}"/>
              </a:ext>
            </a:extLst>
          </p:cNvPr>
          <p:cNvSpPr txBox="1"/>
          <p:nvPr/>
        </p:nvSpPr>
        <p:spPr>
          <a:xfrm>
            <a:off x="2409764" y="4581054"/>
            <a:ext cx="1742020" cy="400110"/>
          </a:xfrm>
          <a:prstGeom prst="rect">
            <a:avLst/>
          </a:prstGeom>
          <a:noFill/>
        </p:spPr>
        <p:txBody>
          <a:bodyPr wrap="square">
            <a:spAutoFit/>
          </a:bodyPr>
          <a:lstStyle/>
          <a:p>
            <a:pPr algn="ctr" eaLnBrk="0" hangingPunct="0">
              <a:spcBef>
                <a:spcPct val="50000"/>
              </a:spcBef>
              <a:buClr>
                <a:srgbClr val="C00000"/>
              </a:buClr>
            </a:pPr>
            <a:r>
              <a:rPr lang="en-US" altLang="zh-CN" sz="20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Input</a:t>
            </a:r>
          </a:p>
        </p:txBody>
      </p:sp>
      <p:sp>
        <p:nvSpPr>
          <p:cNvPr id="10" name="文本框 9">
            <a:extLst>
              <a:ext uri="{FF2B5EF4-FFF2-40B4-BE49-F238E27FC236}">
                <a16:creationId xmlns:a16="http://schemas.microsoft.com/office/drawing/2014/main" id="{6C182E0E-4384-8F9D-C49D-8A9B51BC4A84}"/>
              </a:ext>
            </a:extLst>
          </p:cNvPr>
          <p:cNvSpPr txBox="1"/>
          <p:nvPr/>
        </p:nvSpPr>
        <p:spPr>
          <a:xfrm>
            <a:off x="7973144" y="4581054"/>
            <a:ext cx="1742020" cy="400110"/>
          </a:xfrm>
          <a:prstGeom prst="rect">
            <a:avLst/>
          </a:prstGeom>
          <a:noFill/>
        </p:spPr>
        <p:txBody>
          <a:bodyPr wrap="square">
            <a:spAutoFit/>
          </a:bodyPr>
          <a:lstStyle/>
          <a:p>
            <a:pPr algn="ctr" eaLnBrk="0" hangingPunct="0">
              <a:spcBef>
                <a:spcPct val="50000"/>
              </a:spcBef>
              <a:buClr>
                <a:srgbClr val="C00000"/>
              </a:buClr>
            </a:pPr>
            <a:r>
              <a:rPr lang="en-US" altLang="zh-CN" sz="20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Output</a:t>
            </a:r>
          </a:p>
        </p:txBody>
      </p:sp>
      <p:pic>
        <p:nvPicPr>
          <p:cNvPr id="12" name="图片 11" descr="图标&#10;&#10;描述已自动生成">
            <a:extLst>
              <a:ext uri="{FF2B5EF4-FFF2-40B4-BE49-F238E27FC236}">
                <a16:creationId xmlns:a16="http://schemas.microsoft.com/office/drawing/2014/main" id="{850849FC-8E21-802D-963D-E7D0EB540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422" y="1700808"/>
            <a:ext cx="1219200" cy="1219200"/>
          </a:xfrm>
          <a:prstGeom prst="rect">
            <a:avLst/>
          </a:prstGeom>
        </p:spPr>
      </p:pic>
      <p:pic>
        <p:nvPicPr>
          <p:cNvPr id="14" name="图片 13" descr="图标&#10;&#10;描述已自动生成">
            <a:extLst>
              <a:ext uri="{FF2B5EF4-FFF2-40B4-BE49-F238E27FC236}">
                <a16:creationId xmlns:a16="http://schemas.microsoft.com/office/drawing/2014/main" id="{5BC30AC3-E0B7-6F29-F26A-5C15FD0319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1422" y="3958808"/>
            <a:ext cx="1219200" cy="1219200"/>
          </a:xfrm>
          <a:prstGeom prst="rect">
            <a:avLst/>
          </a:prstGeom>
        </p:spPr>
      </p:pic>
      <p:pic>
        <p:nvPicPr>
          <p:cNvPr id="15" name="图片 14" descr="图标&#10;&#10;描述已自动生成">
            <a:extLst>
              <a:ext uri="{FF2B5EF4-FFF2-40B4-BE49-F238E27FC236}">
                <a16:creationId xmlns:a16="http://schemas.microsoft.com/office/drawing/2014/main" id="{386A7416-231C-3A73-6BFA-8F78BFAD95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336" y="1700808"/>
            <a:ext cx="1219200" cy="1219200"/>
          </a:xfrm>
          <a:prstGeom prst="rect">
            <a:avLst/>
          </a:prstGeom>
        </p:spPr>
      </p:pic>
      <p:pic>
        <p:nvPicPr>
          <p:cNvPr id="16" name="图片 15" descr="图标&#10;&#10;描述已自动生成">
            <a:extLst>
              <a:ext uri="{FF2B5EF4-FFF2-40B4-BE49-F238E27FC236}">
                <a16:creationId xmlns:a16="http://schemas.microsoft.com/office/drawing/2014/main" id="{467D93D9-D9AD-45A1-F72A-123218E38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336" y="3958808"/>
            <a:ext cx="1219200" cy="1219200"/>
          </a:xfrm>
          <a:prstGeom prst="rect">
            <a:avLst/>
          </a:prstGeom>
        </p:spPr>
      </p:pic>
      <p:sp>
        <p:nvSpPr>
          <p:cNvPr id="17" name="右箭头 16">
            <a:extLst>
              <a:ext uri="{FF2B5EF4-FFF2-40B4-BE49-F238E27FC236}">
                <a16:creationId xmlns:a16="http://schemas.microsoft.com/office/drawing/2014/main" id="{8B570C64-804E-2D4A-8FB4-D56471B92426}"/>
              </a:ext>
            </a:extLst>
          </p:cNvPr>
          <p:cNvSpPr/>
          <p:nvPr/>
        </p:nvSpPr>
        <p:spPr>
          <a:xfrm>
            <a:off x="2840400" y="2132418"/>
            <a:ext cx="880748" cy="298945"/>
          </a:xfrm>
          <a:prstGeom prst="rightArrow">
            <a:avLst>
              <a:gd name="adj1" fmla="val 40727"/>
              <a:gd name="adj2" fmla="val 110490"/>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18" name="右箭头 17">
            <a:extLst>
              <a:ext uri="{FF2B5EF4-FFF2-40B4-BE49-F238E27FC236}">
                <a16:creationId xmlns:a16="http://schemas.microsoft.com/office/drawing/2014/main" id="{AE1338FC-0C1C-3358-4EAF-33DD78173B1E}"/>
              </a:ext>
            </a:extLst>
          </p:cNvPr>
          <p:cNvSpPr/>
          <p:nvPr/>
        </p:nvSpPr>
        <p:spPr>
          <a:xfrm>
            <a:off x="8403780" y="2132418"/>
            <a:ext cx="880748" cy="298945"/>
          </a:xfrm>
          <a:prstGeom prst="rightArrow">
            <a:avLst>
              <a:gd name="adj1" fmla="val 40727"/>
              <a:gd name="adj2" fmla="val 110490"/>
            </a:avLst>
          </a:prstGeom>
          <a:ln>
            <a:solidFill>
              <a:schemeClr val="accent6">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19" name="文本框 18">
            <a:extLst>
              <a:ext uri="{FF2B5EF4-FFF2-40B4-BE49-F238E27FC236}">
                <a16:creationId xmlns:a16="http://schemas.microsoft.com/office/drawing/2014/main" id="{6484E8D9-FF0B-432A-0F1D-F7B393668089}"/>
              </a:ext>
            </a:extLst>
          </p:cNvPr>
          <p:cNvSpPr txBox="1"/>
          <p:nvPr/>
        </p:nvSpPr>
        <p:spPr>
          <a:xfrm>
            <a:off x="2409764" y="2431363"/>
            <a:ext cx="1742020" cy="400110"/>
          </a:xfrm>
          <a:prstGeom prst="rect">
            <a:avLst/>
          </a:prstGeom>
          <a:noFill/>
        </p:spPr>
        <p:txBody>
          <a:bodyPr wrap="square">
            <a:spAutoFit/>
          </a:bodyPr>
          <a:lstStyle/>
          <a:p>
            <a:pPr algn="ctr" eaLnBrk="0" hangingPunct="0">
              <a:spcBef>
                <a:spcPct val="50000"/>
              </a:spcBef>
              <a:buClr>
                <a:srgbClr val="C00000"/>
              </a:buClr>
            </a:pPr>
            <a:r>
              <a:rPr lang="en-US" altLang="zh-CN" sz="2000" b="1" dirty="0">
                <a:solidFill>
                  <a:schemeClr val="accent6">
                    <a:lumMod val="50000"/>
                  </a:schemeClr>
                </a:solidFill>
                <a:latin typeface="Times New Roman" panose="02020603050405020304" pitchFamily="18" charset="0"/>
                <a:ea typeface="楷体" panose="02010609060101010101" pitchFamily="49" charset="-122"/>
                <a:cs typeface="Times New Roman" panose="02020603050405020304" pitchFamily="18" charset="0"/>
              </a:rPr>
              <a:t>Input</a:t>
            </a:r>
          </a:p>
        </p:txBody>
      </p:sp>
      <p:sp>
        <p:nvSpPr>
          <p:cNvPr id="20" name="文本框 19">
            <a:extLst>
              <a:ext uri="{FF2B5EF4-FFF2-40B4-BE49-F238E27FC236}">
                <a16:creationId xmlns:a16="http://schemas.microsoft.com/office/drawing/2014/main" id="{F8210183-204C-F427-5277-B8E2BF7F3D9F}"/>
              </a:ext>
            </a:extLst>
          </p:cNvPr>
          <p:cNvSpPr txBox="1"/>
          <p:nvPr/>
        </p:nvSpPr>
        <p:spPr>
          <a:xfrm>
            <a:off x="7973144" y="2431363"/>
            <a:ext cx="1742020" cy="400110"/>
          </a:xfrm>
          <a:prstGeom prst="rect">
            <a:avLst/>
          </a:prstGeom>
          <a:noFill/>
        </p:spPr>
        <p:txBody>
          <a:bodyPr wrap="square">
            <a:spAutoFit/>
          </a:bodyPr>
          <a:lstStyle/>
          <a:p>
            <a:pPr algn="ctr" eaLnBrk="0" hangingPunct="0">
              <a:spcBef>
                <a:spcPct val="50000"/>
              </a:spcBef>
              <a:buClr>
                <a:srgbClr val="C00000"/>
              </a:buClr>
            </a:pPr>
            <a:r>
              <a:rPr lang="en-US" altLang="zh-CN" sz="2000" b="1" dirty="0">
                <a:solidFill>
                  <a:schemeClr val="accent6">
                    <a:lumMod val="50000"/>
                  </a:schemeClr>
                </a:solidFill>
                <a:latin typeface="Times New Roman" panose="02020603050405020304" pitchFamily="18" charset="0"/>
                <a:ea typeface="楷体" panose="02010609060101010101" pitchFamily="49" charset="-122"/>
                <a:cs typeface="Times New Roman" panose="02020603050405020304" pitchFamily="18" charset="0"/>
              </a:rPr>
              <a:t>Output</a:t>
            </a:r>
          </a:p>
        </p:txBody>
      </p:sp>
      <p:sp>
        <p:nvSpPr>
          <p:cNvPr id="21" name="文本框 20">
            <a:extLst>
              <a:ext uri="{FF2B5EF4-FFF2-40B4-BE49-F238E27FC236}">
                <a16:creationId xmlns:a16="http://schemas.microsoft.com/office/drawing/2014/main" id="{D67AD918-0102-21D7-59F9-ACB91466DADB}"/>
              </a:ext>
            </a:extLst>
          </p:cNvPr>
          <p:cNvSpPr txBox="1"/>
          <p:nvPr/>
        </p:nvSpPr>
        <p:spPr>
          <a:xfrm>
            <a:off x="119336" y="2979231"/>
            <a:ext cx="3323372" cy="430887"/>
          </a:xfrm>
          <a:prstGeom prst="rect">
            <a:avLst/>
          </a:prstGeom>
          <a:noFill/>
        </p:spPr>
        <p:txBody>
          <a:bodyPr wrap="square">
            <a:spAutoFit/>
          </a:bodyPr>
          <a:lstStyle/>
          <a:p>
            <a:pPr algn="ctr" eaLnBrk="0" hangingPunct="0">
              <a:spcBef>
                <a:spcPct val="50000"/>
              </a:spcBef>
              <a:buClr>
                <a:srgbClr val="C00000"/>
              </a:buClr>
            </a:pPr>
            <a:r>
              <a:rPr lang="en-US" altLang="zh-CN" sz="2200" b="1" dirty="0">
                <a:solidFill>
                  <a:schemeClr val="accent6">
                    <a:lumMod val="50000"/>
                  </a:schemeClr>
                </a:solidFill>
                <a:latin typeface="Times New Roman" panose="02020603050405020304" pitchFamily="18" charset="0"/>
                <a:ea typeface="楷体" panose="02010609060101010101" pitchFamily="49" charset="-122"/>
                <a:cs typeface="Times New Roman" panose="02020603050405020304" pitchFamily="18" charset="0"/>
              </a:rPr>
              <a:t>Benign activities</a:t>
            </a:r>
          </a:p>
        </p:txBody>
      </p:sp>
      <p:sp>
        <p:nvSpPr>
          <p:cNvPr id="23" name="文本框 22">
            <a:extLst>
              <a:ext uri="{FF2B5EF4-FFF2-40B4-BE49-F238E27FC236}">
                <a16:creationId xmlns:a16="http://schemas.microsoft.com/office/drawing/2014/main" id="{FD15F9DF-2CA6-36CE-3154-1CB201E4F24C}"/>
              </a:ext>
            </a:extLst>
          </p:cNvPr>
          <p:cNvSpPr txBox="1"/>
          <p:nvPr/>
        </p:nvSpPr>
        <p:spPr>
          <a:xfrm>
            <a:off x="8749292" y="2981257"/>
            <a:ext cx="3323372" cy="430887"/>
          </a:xfrm>
          <a:prstGeom prst="rect">
            <a:avLst/>
          </a:prstGeom>
          <a:noFill/>
        </p:spPr>
        <p:txBody>
          <a:bodyPr wrap="square">
            <a:spAutoFit/>
          </a:bodyPr>
          <a:lstStyle/>
          <a:p>
            <a:pPr algn="ctr" eaLnBrk="0" hangingPunct="0">
              <a:spcBef>
                <a:spcPct val="50000"/>
              </a:spcBef>
              <a:buClr>
                <a:srgbClr val="C00000"/>
              </a:buClr>
            </a:pPr>
            <a:r>
              <a:rPr lang="en-US" altLang="zh-CN" sz="2200" b="1" dirty="0">
                <a:solidFill>
                  <a:schemeClr val="accent6">
                    <a:lumMod val="50000"/>
                  </a:schemeClr>
                </a:solidFill>
                <a:latin typeface="Times New Roman" panose="02020603050405020304" pitchFamily="18" charset="0"/>
                <a:ea typeface="楷体" panose="02010609060101010101" pitchFamily="49" charset="-122"/>
                <a:cs typeface="Times New Roman" panose="02020603050405020304" pitchFamily="18" charset="0"/>
              </a:rPr>
              <a:t>Benign predictions</a:t>
            </a:r>
          </a:p>
        </p:txBody>
      </p:sp>
      <p:sp>
        <p:nvSpPr>
          <p:cNvPr id="24" name="文本框 23">
            <a:extLst>
              <a:ext uri="{FF2B5EF4-FFF2-40B4-BE49-F238E27FC236}">
                <a16:creationId xmlns:a16="http://schemas.microsoft.com/office/drawing/2014/main" id="{F28222AD-D1D6-4A92-1623-63745FF9585C}"/>
              </a:ext>
            </a:extLst>
          </p:cNvPr>
          <p:cNvSpPr txBox="1"/>
          <p:nvPr/>
        </p:nvSpPr>
        <p:spPr>
          <a:xfrm>
            <a:off x="119336" y="5224486"/>
            <a:ext cx="3323372" cy="430887"/>
          </a:xfrm>
          <a:prstGeom prst="rect">
            <a:avLst/>
          </a:prstGeom>
          <a:noFill/>
        </p:spPr>
        <p:txBody>
          <a:bodyPr wrap="square">
            <a:spAutoFit/>
          </a:bodyPr>
          <a:lstStyle/>
          <a:p>
            <a:pPr algn="ctr" eaLnBrk="0" hangingPunct="0">
              <a:spcBef>
                <a:spcPct val="50000"/>
              </a:spcBef>
              <a:buClr>
                <a:srgbClr val="C00000"/>
              </a:buClr>
            </a:pPr>
            <a:r>
              <a:rPr lang="en-US" altLang="zh-CN"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Malicious activities</a:t>
            </a:r>
          </a:p>
        </p:txBody>
      </p:sp>
      <p:sp>
        <p:nvSpPr>
          <p:cNvPr id="25" name="文本框 24">
            <a:extLst>
              <a:ext uri="{FF2B5EF4-FFF2-40B4-BE49-F238E27FC236}">
                <a16:creationId xmlns:a16="http://schemas.microsoft.com/office/drawing/2014/main" id="{65CBA68B-CD71-752A-6B99-14FF071D3989}"/>
              </a:ext>
            </a:extLst>
          </p:cNvPr>
          <p:cNvSpPr txBox="1"/>
          <p:nvPr/>
        </p:nvSpPr>
        <p:spPr>
          <a:xfrm>
            <a:off x="8749292" y="5224486"/>
            <a:ext cx="3323372" cy="430887"/>
          </a:xfrm>
          <a:prstGeom prst="rect">
            <a:avLst/>
          </a:prstGeom>
          <a:noFill/>
        </p:spPr>
        <p:txBody>
          <a:bodyPr wrap="square">
            <a:spAutoFit/>
          </a:bodyPr>
          <a:lstStyle/>
          <a:p>
            <a:pPr algn="ctr" eaLnBrk="0" hangingPunct="0">
              <a:spcBef>
                <a:spcPct val="50000"/>
              </a:spcBef>
              <a:buClr>
                <a:srgbClr val="C00000"/>
              </a:buClr>
            </a:pPr>
            <a:r>
              <a:rPr lang="en-US" altLang="zh-CN"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Malicious predictions</a:t>
            </a:r>
          </a:p>
        </p:txBody>
      </p:sp>
    </p:spTree>
    <p:extLst>
      <p:ext uri="{BB962C8B-B14F-4D97-AF65-F5344CB8AC3E}">
        <p14:creationId xmlns:p14="http://schemas.microsoft.com/office/powerpoint/2010/main" val="290145496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a:extLst>
              <a:ext uri="{FF2B5EF4-FFF2-40B4-BE49-F238E27FC236}">
                <a16:creationId xmlns:a16="http://schemas.microsoft.com/office/drawing/2014/main" id="{955E1E7A-39DC-7917-628E-CB63D0F70E29}"/>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Training and Testing of TCN model</a:t>
            </a:r>
          </a:p>
        </p:txBody>
      </p:sp>
      <p:pic>
        <p:nvPicPr>
          <p:cNvPr id="3" name="图片 2" descr="图形用户界面&#10;&#10;描述已自动生成">
            <a:extLst>
              <a:ext uri="{FF2B5EF4-FFF2-40B4-BE49-F238E27FC236}">
                <a16:creationId xmlns:a16="http://schemas.microsoft.com/office/drawing/2014/main" id="{3B83B060-D781-FD99-D478-6CF3E23DE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010" y="1196752"/>
            <a:ext cx="11105980" cy="4032448"/>
          </a:xfrm>
          <a:prstGeom prst="rect">
            <a:avLst/>
          </a:prstGeom>
        </p:spPr>
      </p:pic>
      <p:pic>
        <p:nvPicPr>
          <p:cNvPr id="4" name="图片 3">
            <a:extLst>
              <a:ext uri="{FF2B5EF4-FFF2-40B4-BE49-F238E27FC236}">
                <a16:creationId xmlns:a16="http://schemas.microsoft.com/office/drawing/2014/main" id="{3D1A6923-27B2-D745-E364-FDD7FB5C2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3485" y="5332610"/>
            <a:ext cx="9065029" cy="945823"/>
          </a:xfrm>
          <a:prstGeom prst="rect">
            <a:avLst/>
          </a:prstGeom>
        </p:spPr>
      </p:pic>
    </p:spTree>
    <p:extLst>
      <p:ext uri="{BB962C8B-B14F-4D97-AF65-F5344CB8AC3E}">
        <p14:creationId xmlns:p14="http://schemas.microsoft.com/office/powerpoint/2010/main" val="268611680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a:extLst>
              <a:ext uri="{FF2B5EF4-FFF2-40B4-BE49-F238E27FC236}">
                <a16:creationId xmlns:a16="http://schemas.microsoft.com/office/drawing/2014/main" id="{955E1E7A-39DC-7917-628E-CB63D0F70E29}"/>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Anomaly Detection (TCN)</a:t>
            </a:r>
          </a:p>
        </p:txBody>
      </p:sp>
      <p:pic>
        <p:nvPicPr>
          <p:cNvPr id="4" name="图片 3">
            <a:extLst>
              <a:ext uri="{FF2B5EF4-FFF2-40B4-BE49-F238E27FC236}">
                <a16:creationId xmlns:a16="http://schemas.microsoft.com/office/drawing/2014/main" id="{3D1A6923-27B2-D745-E364-FDD7FB5C2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451" y="1729911"/>
            <a:ext cx="9883098" cy="103117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72071FB-4FF9-D593-E0A4-F6FC790405D6}"/>
                  </a:ext>
                </a:extLst>
              </p:cNvPr>
              <p:cNvSpPr txBox="1"/>
              <p:nvPr/>
            </p:nvSpPr>
            <p:spPr>
              <a:xfrm>
                <a:off x="551384" y="1104233"/>
                <a:ext cx="8640960" cy="524567"/>
              </a:xfrm>
              <a:prstGeom prst="rect">
                <a:avLst/>
              </a:prstGeom>
              <a:noFill/>
            </p:spPr>
            <p:txBody>
              <a:bodyPr wrap="square">
                <a:spAutoFit/>
              </a:bodyPr>
              <a:lstStyle/>
              <a:p>
                <a:pPr marL="342900" indent="-342900" algn="just" eaLnBrk="0" hangingPunct="0">
                  <a:lnSpc>
                    <a:spcPct val="130000"/>
                  </a:lnSpc>
                  <a:spcBef>
                    <a:spcPct val="50000"/>
                  </a:spcBef>
                  <a:buClr>
                    <a:srgbClr val="C00000"/>
                  </a:buClr>
                  <a:buFont typeface="Wingdings" pitchFamily="2" charset="2"/>
                  <a:buChar char="Ø"/>
                </a:pPr>
                <a:r>
                  <a:rPr lang="en-US" altLang="zh-CN"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Key formula for anomaly detection  (Anomaly Score: </a:t>
                </a:r>
                <a14:m>
                  <m:oMath xmlns:m="http://schemas.openxmlformats.org/officeDocument/2006/math">
                    <m:r>
                      <a:rPr lang="en-US" altLang="zh-CN" sz="2400" b="1" i="1" smtClean="0">
                        <a:solidFill>
                          <a:srgbClr val="A40304"/>
                        </a:solidFill>
                        <a:latin typeface="Cambria Math" panose="02040503050406030204" pitchFamily="18" charset="0"/>
                        <a:ea typeface="Cambria Math" panose="02040503050406030204" pitchFamily="18" charset="0"/>
                        <a:cs typeface="Times New Roman" panose="02020603050405020304" pitchFamily="18" charset="0"/>
                      </a:rPr>
                      <m:t>𝜶</m:t>
                    </m:r>
                  </m:oMath>
                </a14:m>
                <a:r>
                  <a:rPr lang="en-US" altLang="zh-CN"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a:t>
                </a:r>
              </a:p>
            </p:txBody>
          </p:sp>
        </mc:Choice>
        <mc:Fallback xmlns="">
          <p:sp>
            <p:nvSpPr>
              <p:cNvPr id="9" name="文本框 8">
                <a:extLst>
                  <a:ext uri="{FF2B5EF4-FFF2-40B4-BE49-F238E27FC236}">
                    <a16:creationId xmlns:a16="http://schemas.microsoft.com/office/drawing/2014/main" id="{272071FB-4FF9-D593-E0A4-F6FC790405D6}"/>
                  </a:ext>
                </a:extLst>
              </p:cNvPr>
              <p:cNvSpPr txBox="1">
                <a:spLocks noRot="1" noChangeAspect="1" noMove="1" noResize="1" noEditPoints="1" noAdjustHandles="1" noChangeArrowheads="1" noChangeShapeType="1" noTextEdit="1"/>
              </p:cNvSpPr>
              <p:nvPr/>
            </p:nvSpPr>
            <p:spPr>
              <a:xfrm>
                <a:off x="551384" y="1104233"/>
                <a:ext cx="8640960" cy="524567"/>
              </a:xfrm>
              <a:prstGeom prst="rect">
                <a:avLst/>
              </a:prstGeom>
              <a:blipFill>
                <a:blip r:embed="rId4"/>
                <a:stretch>
                  <a:fillRect l="-1028" b="-2558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9EE5D42D-E5DC-B66D-1CC1-CAB9D1713B6E}"/>
              </a:ext>
            </a:extLst>
          </p:cNvPr>
          <p:cNvPicPr>
            <a:picLocks noChangeAspect="1"/>
          </p:cNvPicPr>
          <p:nvPr/>
        </p:nvPicPr>
        <p:blipFill>
          <a:blip r:embed="rId5"/>
          <a:stretch>
            <a:fillRect/>
          </a:stretch>
        </p:blipFill>
        <p:spPr>
          <a:xfrm>
            <a:off x="1418569" y="2998114"/>
            <a:ext cx="8438184" cy="430886"/>
          </a:xfrm>
          <a:prstGeom prst="rect">
            <a:avLst/>
          </a:prstGeom>
        </p:spPr>
      </p:pic>
      <p:pic>
        <p:nvPicPr>
          <p:cNvPr id="12" name="图片 11">
            <a:extLst>
              <a:ext uri="{FF2B5EF4-FFF2-40B4-BE49-F238E27FC236}">
                <a16:creationId xmlns:a16="http://schemas.microsoft.com/office/drawing/2014/main" id="{1B48FA86-4E89-2B25-CEE4-AB09ED21E5DB}"/>
              </a:ext>
            </a:extLst>
          </p:cNvPr>
          <p:cNvPicPr>
            <a:picLocks noChangeAspect="1"/>
          </p:cNvPicPr>
          <p:nvPr/>
        </p:nvPicPr>
        <p:blipFill>
          <a:blip r:embed="rId6"/>
          <a:stretch>
            <a:fillRect/>
          </a:stretch>
        </p:blipFill>
        <p:spPr>
          <a:xfrm>
            <a:off x="1418569" y="3754357"/>
            <a:ext cx="5227204" cy="437118"/>
          </a:xfrm>
          <a:prstGeom prst="rect">
            <a:avLst/>
          </a:prstGeom>
        </p:spPr>
      </p:pic>
      <p:pic>
        <p:nvPicPr>
          <p:cNvPr id="15" name="图片 14">
            <a:extLst>
              <a:ext uri="{FF2B5EF4-FFF2-40B4-BE49-F238E27FC236}">
                <a16:creationId xmlns:a16="http://schemas.microsoft.com/office/drawing/2014/main" id="{A2D38E68-750F-E65B-BA85-7C1A7D3F68D3}"/>
              </a:ext>
            </a:extLst>
          </p:cNvPr>
          <p:cNvPicPr>
            <a:picLocks noChangeAspect="1"/>
          </p:cNvPicPr>
          <p:nvPr/>
        </p:nvPicPr>
        <p:blipFill>
          <a:blip r:embed="rId7"/>
          <a:stretch>
            <a:fillRect/>
          </a:stretch>
        </p:blipFill>
        <p:spPr>
          <a:xfrm>
            <a:off x="1418569" y="4516832"/>
            <a:ext cx="5278341" cy="430885"/>
          </a:xfrm>
          <a:prstGeom prst="rect">
            <a:avLst/>
          </a:prstGeom>
        </p:spPr>
      </p:pic>
      <p:pic>
        <p:nvPicPr>
          <p:cNvPr id="17" name="图片 16">
            <a:extLst>
              <a:ext uri="{FF2B5EF4-FFF2-40B4-BE49-F238E27FC236}">
                <a16:creationId xmlns:a16="http://schemas.microsoft.com/office/drawing/2014/main" id="{2390A706-A778-CBEB-BB22-13800F47F0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5566" y="5223991"/>
            <a:ext cx="10571675" cy="832330"/>
          </a:xfrm>
          <a:prstGeom prst="rect">
            <a:avLst/>
          </a:prstGeom>
        </p:spPr>
      </p:pic>
    </p:spTree>
    <p:extLst>
      <p:ext uri="{BB962C8B-B14F-4D97-AF65-F5344CB8AC3E}">
        <p14:creationId xmlns:p14="http://schemas.microsoft.com/office/powerpoint/2010/main" val="16962485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a:extLst>
              <a:ext uri="{FF2B5EF4-FFF2-40B4-BE49-F238E27FC236}">
                <a16:creationId xmlns:a16="http://schemas.microsoft.com/office/drawing/2014/main" id="{955E1E7A-39DC-7917-628E-CB63D0F70E29}"/>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Testing Simulation  &amp;  Real Attack Scenario</a:t>
            </a:r>
          </a:p>
        </p:txBody>
      </p:sp>
      <p:pic>
        <p:nvPicPr>
          <p:cNvPr id="3" name="图片 2" descr="图形用户界面&#10;&#10;描述已自动生成">
            <a:extLst>
              <a:ext uri="{FF2B5EF4-FFF2-40B4-BE49-F238E27FC236}">
                <a16:creationId xmlns:a16="http://schemas.microsoft.com/office/drawing/2014/main" id="{3B83B060-D781-FD99-D478-6CF3E23DE8F9}"/>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b="17857"/>
          <a:stretch/>
        </p:blipFill>
        <p:spPr>
          <a:xfrm>
            <a:off x="438086" y="1926253"/>
            <a:ext cx="5657913" cy="3374955"/>
          </a:xfrm>
          <a:prstGeom prst="rect">
            <a:avLst/>
          </a:prstGeom>
        </p:spPr>
      </p:pic>
      <p:pic>
        <p:nvPicPr>
          <p:cNvPr id="6" name="图片 5">
            <a:extLst>
              <a:ext uri="{FF2B5EF4-FFF2-40B4-BE49-F238E27FC236}">
                <a16:creationId xmlns:a16="http://schemas.microsoft.com/office/drawing/2014/main" id="{2D7F8481-7913-CFEE-1919-2E3A447F67B9}"/>
              </a:ext>
            </a:extLst>
          </p:cNvPr>
          <p:cNvPicPr>
            <a:picLocks noChangeAspect="1"/>
          </p:cNvPicPr>
          <p:nvPr/>
        </p:nvPicPr>
        <p:blipFill>
          <a:blip r:embed="rId4"/>
          <a:stretch>
            <a:fillRect/>
          </a:stretch>
        </p:blipFill>
        <p:spPr>
          <a:xfrm>
            <a:off x="6456040" y="1700808"/>
            <a:ext cx="5112568" cy="3842267"/>
          </a:xfrm>
          <a:prstGeom prst="rect">
            <a:avLst/>
          </a:prstGeom>
        </p:spPr>
      </p:pic>
    </p:spTree>
    <p:extLst>
      <p:ext uri="{BB962C8B-B14F-4D97-AF65-F5344CB8AC3E}">
        <p14:creationId xmlns:p14="http://schemas.microsoft.com/office/powerpoint/2010/main" val="7018196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a:extLst>
              <a:ext uri="{FF2B5EF4-FFF2-40B4-BE49-F238E27FC236}">
                <a16:creationId xmlns:a16="http://schemas.microsoft.com/office/drawing/2014/main" id="{955E1E7A-39DC-7917-628E-CB63D0F70E29}"/>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TCN model  &amp;  LSTM model</a:t>
            </a:r>
          </a:p>
        </p:txBody>
      </p:sp>
      <p:pic>
        <p:nvPicPr>
          <p:cNvPr id="3" name="图片 2" descr="图形用户界面&#10;&#10;描述已自动生成">
            <a:extLst>
              <a:ext uri="{FF2B5EF4-FFF2-40B4-BE49-F238E27FC236}">
                <a16:creationId xmlns:a16="http://schemas.microsoft.com/office/drawing/2014/main" id="{3B83B060-D781-FD99-D478-6CF3E23DE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 y="3611371"/>
            <a:ext cx="7704856" cy="2797541"/>
          </a:xfrm>
          <a:prstGeom prst="rect">
            <a:avLst/>
          </a:prstGeom>
        </p:spPr>
      </p:pic>
      <p:pic>
        <p:nvPicPr>
          <p:cNvPr id="4" name="图片 3" descr="图表&#10;&#10;描述已自动生成">
            <a:extLst>
              <a:ext uri="{FF2B5EF4-FFF2-40B4-BE49-F238E27FC236}">
                <a16:creationId xmlns:a16="http://schemas.microsoft.com/office/drawing/2014/main" id="{51D8FABE-0C33-94B5-8A3F-A03E968B60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36" y="980728"/>
            <a:ext cx="7488832" cy="2645308"/>
          </a:xfrm>
          <a:prstGeom prst="rect">
            <a:avLst/>
          </a:prstGeom>
        </p:spPr>
      </p:pic>
      <p:sp>
        <p:nvSpPr>
          <p:cNvPr id="6" name="文本框 5">
            <a:extLst>
              <a:ext uri="{FF2B5EF4-FFF2-40B4-BE49-F238E27FC236}">
                <a16:creationId xmlns:a16="http://schemas.microsoft.com/office/drawing/2014/main" id="{FDC090BF-9AF6-B106-5C47-EBA527DE12F4}"/>
              </a:ext>
            </a:extLst>
          </p:cNvPr>
          <p:cNvSpPr txBox="1"/>
          <p:nvPr/>
        </p:nvSpPr>
        <p:spPr>
          <a:xfrm>
            <a:off x="7536160" y="2924944"/>
            <a:ext cx="4680520" cy="3585597"/>
          </a:xfrm>
          <a:prstGeom prst="rect">
            <a:avLst/>
          </a:prstGeom>
          <a:noFill/>
        </p:spPr>
        <p:txBody>
          <a:bodyPr wrap="square">
            <a:spAutoFit/>
          </a:bodyPr>
          <a:lstStyle/>
          <a:p>
            <a:pPr marL="342900" indent="-342900" eaLnBrk="0" hangingPunct="0">
              <a:spcBef>
                <a:spcPct val="50000"/>
              </a:spcBef>
              <a:buClr>
                <a:srgbClr val="C00000"/>
              </a:buClr>
              <a:buFont typeface="Wingdings" pitchFamily="2" charset="2"/>
              <a:buChar char="Ø"/>
            </a:pPr>
            <a:r>
              <a:rPr lang="en-US" altLang="zh-CN" sz="24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TCN</a:t>
            </a:r>
            <a:r>
              <a:rPr lang="zh-CN" altLang="en-US" sz="24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模型的优势</a:t>
            </a:r>
          </a:p>
          <a:p>
            <a:pPr marL="342900" indent="-342900" eaLnBrk="0" hangingPunct="0">
              <a:spcBef>
                <a:spcPct val="50000"/>
              </a:spcBef>
              <a:buClr>
                <a:srgbClr val="C00000"/>
              </a:buClr>
              <a:buFont typeface="Arial" panose="020B0604020202020204" pitchFamily="34" charset="0"/>
              <a:buChar char="•"/>
            </a:pP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可以有效捕捉长期的时间依赖性</a:t>
            </a:r>
            <a:endParaRPr lang="en-US" altLang="zh-CN"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在较少的样本情况下获得更好的结果</a:t>
            </a:r>
            <a:endParaRPr lang="en-US" altLang="zh-CN"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在预测攻击流量行为时更为准</a:t>
            </a:r>
            <a:endParaRPr lang="en-US" altLang="zh-CN"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重构误差更低，并且具有更强的</a:t>
            </a:r>
            <a:br>
              <a:rPr lang="en-US" altLang="zh-CN"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记忆效果</a:t>
            </a:r>
            <a:endParaRPr lang="en-US" altLang="zh-CN"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zh-CN" altLang="en-US"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易于并行处理，训练速度快</a:t>
            </a:r>
            <a:endParaRPr lang="en-US" altLang="zh-CN" sz="20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endPar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691872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a:extLst>
              <a:ext uri="{FF2B5EF4-FFF2-40B4-BE49-F238E27FC236}">
                <a16:creationId xmlns:a16="http://schemas.microsoft.com/office/drawing/2014/main" id="{4B46F41F-00A3-C804-0C86-BE9CEDD62030}"/>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TCN model in the Hybrid Structure</a:t>
            </a:r>
          </a:p>
        </p:txBody>
      </p:sp>
      <p:pic>
        <p:nvPicPr>
          <p:cNvPr id="7" name="图片 6" descr="图示&#10;&#10;描述已自动生成">
            <a:extLst>
              <a:ext uri="{FF2B5EF4-FFF2-40B4-BE49-F238E27FC236}">
                <a16:creationId xmlns:a16="http://schemas.microsoft.com/office/drawing/2014/main" id="{9A3B1B77-16BE-02C1-88E7-AEC1C1F45113}"/>
              </a:ext>
            </a:extLst>
          </p:cNvPr>
          <p:cNvPicPr>
            <a:picLocks noChangeAspect="1"/>
          </p:cNvPicPr>
          <p:nvPr/>
        </p:nvPicPr>
        <p:blipFill rotWithShape="1">
          <a:blip r:embed="rId3">
            <a:extLst>
              <a:ext uri="{28A0092B-C50C-407E-A947-70E740481C1C}">
                <a14:useLocalDpi xmlns:a14="http://schemas.microsoft.com/office/drawing/2010/main" val="0"/>
              </a:ext>
            </a:extLst>
          </a:blip>
          <a:srcRect b="17391"/>
          <a:stretch/>
        </p:blipFill>
        <p:spPr>
          <a:xfrm rot="5400000">
            <a:off x="8292309" y="1711182"/>
            <a:ext cx="3621148" cy="2736304"/>
          </a:xfrm>
          <a:prstGeom prst="rect">
            <a:avLst/>
          </a:prstGeom>
        </p:spPr>
      </p:pic>
      <p:sp>
        <p:nvSpPr>
          <p:cNvPr id="9" name="矩形: 圆角 30">
            <a:extLst>
              <a:ext uri="{FF2B5EF4-FFF2-40B4-BE49-F238E27FC236}">
                <a16:creationId xmlns:a16="http://schemas.microsoft.com/office/drawing/2014/main" id="{457A5BEF-3297-BF52-BE70-24B36D02E1C6}"/>
              </a:ext>
            </a:extLst>
          </p:cNvPr>
          <p:cNvSpPr/>
          <p:nvPr/>
        </p:nvSpPr>
        <p:spPr>
          <a:xfrm>
            <a:off x="8593804" y="1351142"/>
            <a:ext cx="2949239" cy="3500798"/>
          </a:xfrm>
          <a:prstGeom prst="roundRect">
            <a:avLst>
              <a:gd name="adj" fmla="val 5482"/>
            </a:avLst>
          </a:prstGeom>
          <a:noFill/>
          <a:ln w="25400">
            <a:solidFill>
              <a:srgbClr val="D761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线连接符 9">
            <a:extLst>
              <a:ext uri="{FF2B5EF4-FFF2-40B4-BE49-F238E27FC236}">
                <a16:creationId xmlns:a16="http://schemas.microsoft.com/office/drawing/2014/main" id="{00606164-5B11-C34A-D582-F98AC2F1C25F}"/>
              </a:ext>
            </a:extLst>
          </p:cNvPr>
          <p:cNvCxnSpPr>
            <a:cxnSpLocks/>
          </p:cNvCxnSpPr>
          <p:nvPr/>
        </p:nvCxnSpPr>
        <p:spPr>
          <a:xfrm flipV="1">
            <a:off x="7584148" y="1832008"/>
            <a:ext cx="1009656" cy="768422"/>
          </a:xfrm>
          <a:prstGeom prst="line">
            <a:avLst/>
          </a:prstGeom>
          <a:ln w="19050">
            <a:solidFill>
              <a:schemeClr val="accent2">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8DEBF879-BD18-AA8D-8910-EFCF134F991F}"/>
              </a:ext>
            </a:extLst>
          </p:cNvPr>
          <p:cNvCxnSpPr>
            <a:cxnSpLocks/>
          </p:cNvCxnSpPr>
          <p:nvPr/>
        </p:nvCxnSpPr>
        <p:spPr>
          <a:xfrm>
            <a:off x="7584148" y="3704216"/>
            <a:ext cx="1009656" cy="887762"/>
          </a:xfrm>
          <a:prstGeom prst="line">
            <a:avLst/>
          </a:prstGeom>
          <a:ln w="19050">
            <a:solidFill>
              <a:schemeClr val="accent2">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1A3197F-518D-5A98-C246-DDA2FE2634AE}"/>
              </a:ext>
            </a:extLst>
          </p:cNvPr>
          <p:cNvSpPr txBox="1"/>
          <p:nvPr/>
        </p:nvSpPr>
        <p:spPr>
          <a:xfrm>
            <a:off x="8406737" y="4973106"/>
            <a:ext cx="3323372" cy="400110"/>
          </a:xfrm>
          <a:prstGeom prst="rect">
            <a:avLst/>
          </a:prstGeom>
          <a:noFill/>
        </p:spPr>
        <p:txBody>
          <a:bodyPr wrap="square">
            <a:spAutoFit/>
          </a:bodyPr>
          <a:lstStyle/>
          <a:p>
            <a:pPr algn="ctr" eaLnBrk="0" hangingPunct="0">
              <a:spcBef>
                <a:spcPct val="50000"/>
              </a:spcBef>
              <a:buClr>
                <a:srgbClr val="C00000"/>
              </a:buClr>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TCN Model</a:t>
            </a:r>
          </a:p>
        </p:txBody>
      </p:sp>
      <p:pic>
        <p:nvPicPr>
          <p:cNvPr id="2" name="图片 1">
            <a:extLst>
              <a:ext uri="{FF2B5EF4-FFF2-40B4-BE49-F238E27FC236}">
                <a16:creationId xmlns:a16="http://schemas.microsoft.com/office/drawing/2014/main" id="{7162EE18-FEA0-10A7-64A6-4132E2BB12D3}"/>
              </a:ext>
            </a:extLst>
          </p:cNvPr>
          <p:cNvPicPr>
            <a:picLocks noChangeAspect="1"/>
          </p:cNvPicPr>
          <p:nvPr/>
        </p:nvPicPr>
        <p:blipFill>
          <a:blip r:embed="rId4"/>
          <a:stretch>
            <a:fillRect/>
          </a:stretch>
        </p:blipFill>
        <p:spPr>
          <a:xfrm>
            <a:off x="551384" y="1268760"/>
            <a:ext cx="7056784" cy="4756706"/>
          </a:xfrm>
          <a:prstGeom prst="rect">
            <a:avLst/>
          </a:prstGeom>
        </p:spPr>
      </p:pic>
      <p:sp>
        <p:nvSpPr>
          <p:cNvPr id="5" name="文本框 4">
            <a:extLst>
              <a:ext uri="{FF2B5EF4-FFF2-40B4-BE49-F238E27FC236}">
                <a16:creationId xmlns:a16="http://schemas.microsoft.com/office/drawing/2014/main" id="{5474941A-9276-1380-417B-2A63B4DB9643}"/>
              </a:ext>
            </a:extLst>
          </p:cNvPr>
          <p:cNvSpPr txBox="1"/>
          <p:nvPr/>
        </p:nvSpPr>
        <p:spPr>
          <a:xfrm>
            <a:off x="8270061" y="5385410"/>
            <a:ext cx="3665644" cy="707886"/>
          </a:xfrm>
          <a:prstGeom prst="rect">
            <a:avLst/>
          </a:prstGeom>
          <a:noFill/>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只能在</a:t>
            </a: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批量级别检测异常</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，而不能精确到单个数据包的检测</a:t>
            </a:r>
            <a:endParaRPr lang="zh-CN" altLang="en-US" sz="2000" dirty="0"/>
          </a:p>
        </p:txBody>
      </p:sp>
    </p:spTree>
    <p:extLst>
      <p:ext uri="{BB962C8B-B14F-4D97-AF65-F5344CB8AC3E}">
        <p14:creationId xmlns:p14="http://schemas.microsoft.com/office/powerpoint/2010/main" val="48939195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a:extLst>
              <a:ext uri="{FF2B5EF4-FFF2-40B4-BE49-F238E27FC236}">
                <a16:creationId xmlns:a16="http://schemas.microsoft.com/office/drawing/2014/main" id="{4B46F41F-00A3-C804-0C86-BE9CEDD62030}"/>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Detection &amp; Classification</a:t>
            </a:r>
          </a:p>
        </p:txBody>
      </p:sp>
      <p:sp>
        <p:nvSpPr>
          <p:cNvPr id="9" name="矩形: 圆角 30">
            <a:extLst>
              <a:ext uri="{FF2B5EF4-FFF2-40B4-BE49-F238E27FC236}">
                <a16:creationId xmlns:a16="http://schemas.microsoft.com/office/drawing/2014/main" id="{457A5BEF-3297-BF52-BE70-24B36D02E1C6}"/>
              </a:ext>
            </a:extLst>
          </p:cNvPr>
          <p:cNvSpPr/>
          <p:nvPr/>
        </p:nvSpPr>
        <p:spPr>
          <a:xfrm>
            <a:off x="8593804" y="2204864"/>
            <a:ext cx="3323372" cy="2647076"/>
          </a:xfrm>
          <a:prstGeom prst="roundRect">
            <a:avLst>
              <a:gd name="adj" fmla="val 5482"/>
            </a:avLst>
          </a:prstGeom>
          <a:noFill/>
          <a:ln w="25400">
            <a:solidFill>
              <a:srgbClr val="D7611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线连接符 9">
            <a:extLst>
              <a:ext uri="{FF2B5EF4-FFF2-40B4-BE49-F238E27FC236}">
                <a16:creationId xmlns:a16="http://schemas.microsoft.com/office/drawing/2014/main" id="{00606164-5B11-C34A-D582-F98AC2F1C25F}"/>
              </a:ext>
            </a:extLst>
          </p:cNvPr>
          <p:cNvCxnSpPr>
            <a:cxnSpLocks/>
          </p:cNvCxnSpPr>
          <p:nvPr/>
        </p:nvCxnSpPr>
        <p:spPr>
          <a:xfrm flipV="1">
            <a:off x="7565352" y="2348880"/>
            <a:ext cx="1028452" cy="2592288"/>
          </a:xfrm>
          <a:prstGeom prst="line">
            <a:avLst/>
          </a:prstGeom>
          <a:ln w="19050">
            <a:solidFill>
              <a:schemeClr val="accent2">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8DEBF879-BD18-AA8D-8910-EFCF134F991F}"/>
              </a:ext>
            </a:extLst>
          </p:cNvPr>
          <p:cNvCxnSpPr>
            <a:cxnSpLocks/>
          </p:cNvCxnSpPr>
          <p:nvPr/>
        </p:nvCxnSpPr>
        <p:spPr>
          <a:xfrm flipV="1">
            <a:off x="7565352" y="4725144"/>
            <a:ext cx="1028452" cy="1152128"/>
          </a:xfrm>
          <a:prstGeom prst="line">
            <a:avLst/>
          </a:prstGeom>
          <a:ln w="19050">
            <a:solidFill>
              <a:schemeClr val="accent2">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162EE18-FEA0-10A7-64A6-4132E2BB12D3}"/>
              </a:ext>
            </a:extLst>
          </p:cNvPr>
          <p:cNvPicPr>
            <a:picLocks noChangeAspect="1"/>
          </p:cNvPicPr>
          <p:nvPr/>
        </p:nvPicPr>
        <p:blipFill>
          <a:blip r:embed="rId3"/>
          <a:stretch>
            <a:fillRect/>
          </a:stretch>
        </p:blipFill>
        <p:spPr>
          <a:xfrm>
            <a:off x="551384" y="1268760"/>
            <a:ext cx="7056784" cy="4756706"/>
          </a:xfrm>
          <a:prstGeom prst="rect">
            <a:avLst/>
          </a:prstGeom>
        </p:spPr>
      </p:pic>
      <p:sp>
        <p:nvSpPr>
          <p:cNvPr id="15" name="文本框 14">
            <a:extLst>
              <a:ext uri="{FF2B5EF4-FFF2-40B4-BE49-F238E27FC236}">
                <a16:creationId xmlns:a16="http://schemas.microsoft.com/office/drawing/2014/main" id="{1AD69741-6AA6-D2D8-D7FA-417340908D27}"/>
              </a:ext>
            </a:extLst>
          </p:cNvPr>
          <p:cNvSpPr txBox="1"/>
          <p:nvPr/>
        </p:nvSpPr>
        <p:spPr>
          <a:xfrm>
            <a:off x="8559684" y="1493684"/>
            <a:ext cx="3323372" cy="461665"/>
          </a:xfrm>
          <a:prstGeom prst="rect">
            <a:avLst/>
          </a:prstGeom>
          <a:noFill/>
        </p:spPr>
        <p:txBody>
          <a:bodyPr wrap="square">
            <a:spAutoFit/>
          </a:bodyPr>
          <a:lstStyle/>
          <a:p>
            <a:pPr algn="ctr" eaLnBrk="0" hangingPunct="0">
              <a:spcBef>
                <a:spcPct val="50000"/>
              </a:spcBef>
              <a:buClr>
                <a:srgbClr val="C00000"/>
              </a:buClr>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text-CNN + Classifiers</a:t>
            </a:r>
          </a:p>
        </p:txBody>
      </p:sp>
      <p:pic>
        <p:nvPicPr>
          <p:cNvPr id="17" name="图片 16" descr="图示&#10;&#10;描述已自动生成">
            <a:extLst>
              <a:ext uri="{FF2B5EF4-FFF2-40B4-BE49-F238E27FC236}">
                <a16:creationId xmlns:a16="http://schemas.microsoft.com/office/drawing/2014/main" id="{7450656D-9D39-3054-A7A2-5F32CCFBE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8484" y="2344683"/>
            <a:ext cx="3046148" cy="2380461"/>
          </a:xfrm>
          <a:prstGeom prst="rect">
            <a:avLst/>
          </a:prstGeom>
        </p:spPr>
      </p:pic>
      <p:sp>
        <p:nvSpPr>
          <p:cNvPr id="18" name="文本框 17">
            <a:extLst>
              <a:ext uri="{FF2B5EF4-FFF2-40B4-BE49-F238E27FC236}">
                <a16:creationId xmlns:a16="http://schemas.microsoft.com/office/drawing/2014/main" id="{C91B223F-F615-8DAD-0E4C-98611B2A26E3}"/>
              </a:ext>
            </a:extLst>
          </p:cNvPr>
          <p:cNvSpPr txBox="1"/>
          <p:nvPr/>
        </p:nvSpPr>
        <p:spPr>
          <a:xfrm>
            <a:off x="8498364" y="5224174"/>
            <a:ext cx="3514571" cy="707886"/>
          </a:xfrm>
          <a:prstGeom prst="rect">
            <a:avLst/>
          </a:prstGeom>
          <a:noFill/>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精确到单个异常</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BLE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数据包的检测，为系统提供</a:t>
            </a: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动态反馈</a:t>
            </a:r>
            <a:endParaRPr lang="zh-CN" altLang="en-US" sz="2000" dirty="0">
              <a:solidFill>
                <a:srgbClr val="A40304"/>
              </a:solidFill>
            </a:endParaRPr>
          </a:p>
        </p:txBody>
      </p:sp>
    </p:spTree>
    <p:extLst>
      <p:ext uri="{BB962C8B-B14F-4D97-AF65-F5344CB8AC3E}">
        <p14:creationId xmlns:p14="http://schemas.microsoft.com/office/powerpoint/2010/main" val="241111710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C2D8E60-B43E-1429-1F6B-921689AD5301}"/>
              </a:ext>
            </a:extLst>
          </p:cNvPr>
          <p:cNvSpPr>
            <a:spLocks noGrp="1"/>
          </p:cNvSpPr>
          <p:nvPr>
            <p:ph type="title"/>
          </p:nvPr>
        </p:nvSpPr>
        <p:spPr>
          <a:xfrm>
            <a:off x="1487488" y="260648"/>
            <a:ext cx="5443969" cy="565150"/>
          </a:xfrm>
        </p:spPr>
        <p:txBody>
          <a:bodyPr/>
          <a:lstStyle/>
          <a:p>
            <a:r>
              <a:rPr lang="zh-CN" altLang="en-US" sz="3200" spc="0" dirty="0">
                <a:latin typeface="Times New Roman" panose="02020603050405020304" pitchFamily="18" charset="0"/>
                <a:cs typeface="Times New Roman" panose="02020603050405020304" pitchFamily="18" charset="0"/>
              </a:rPr>
              <a:t>汇报目的</a:t>
            </a:r>
            <a:endParaRPr lang="en-US" altLang="zh-CN" sz="3200" spc="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D1B6038-CB85-A6D1-210C-789071ED7864}"/>
              </a:ext>
            </a:extLst>
          </p:cNvPr>
          <p:cNvSpPr txBox="1"/>
          <p:nvPr/>
        </p:nvSpPr>
        <p:spPr>
          <a:xfrm>
            <a:off x="1127448" y="2060848"/>
            <a:ext cx="9217024" cy="2330574"/>
          </a:xfrm>
          <a:prstGeom prst="rect">
            <a:avLst/>
          </a:prstGeom>
          <a:noFill/>
        </p:spPr>
        <p:txBody>
          <a:bodyPr wrap="square">
            <a:spAutoFit/>
          </a:bodyPr>
          <a:lstStyle/>
          <a:p>
            <a:pPr marL="514350" indent="-514350" algn="just" eaLnBrk="0" hangingPunct="0">
              <a:lnSpc>
                <a:spcPct val="130000"/>
              </a:lnSpc>
              <a:spcBef>
                <a:spcPct val="50000"/>
              </a:spcBef>
              <a:buClr>
                <a:srgbClr val="C00000"/>
              </a:buClr>
              <a:buFont typeface="+mj-ea"/>
              <a:buAutoNum type="circleNumDbPlain"/>
            </a:pPr>
            <a:r>
              <a:rPr lang="zh-CN" altLang="en-US" sz="2400" b="1" dirty="0">
                <a:latin typeface="Times New Roman" panose="02020603050405020304" pitchFamily="18" charset="0"/>
                <a:ea typeface="KaiTi" panose="02010609060101010101" pitchFamily="49" charset="-122"/>
                <a:cs typeface="Times New Roman" panose="02020603050405020304" pitchFamily="18" charset="0"/>
              </a:rPr>
              <a:t>工作介绍：</a:t>
            </a:r>
            <a:r>
              <a:rPr lang="en" altLang="zh-CN" sz="2400" b="1" dirty="0">
                <a:latin typeface="Times New Roman" panose="02020603050405020304" pitchFamily="18" charset="0"/>
                <a:ea typeface="KaiTi" panose="02010609060101010101" pitchFamily="49" charset="-122"/>
                <a:cs typeface="Times New Roman" panose="02020603050405020304" pitchFamily="18" charset="0"/>
              </a:rPr>
              <a:t>Securing Billion Bluetooth Devices Leveraging Learning-Based Techniques </a:t>
            </a:r>
            <a:r>
              <a:rPr lang="en" altLang="zh-CN"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(AAAI</a:t>
            </a:r>
            <a:r>
              <a:rPr lang="en-US" altLang="zh-CN"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 </a:t>
            </a:r>
            <a:r>
              <a:rPr lang="en" altLang="zh-CN"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2024</a:t>
            </a:r>
            <a:r>
              <a:rPr lang="en-US" altLang="zh-CN"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 review in </a:t>
            </a:r>
            <a:r>
              <a:rPr lang="en" altLang="zh-CN"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KDD 2024)</a:t>
            </a:r>
          </a:p>
          <a:p>
            <a:pPr marL="514350" indent="-514350" algn="just" eaLnBrk="0" hangingPunct="0">
              <a:lnSpc>
                <a:spcPct val="130000"/>
              </a:lnSpc>
              <a:spcBef>
                <a:spcPct val="50000"/>
              </a:spcBef>
              <a:buClr>
                <a:srgbClr val="C00000"/>
              </a:buClr>
              <a:buFont typeface="+mj-ea"/>
              <a:buAutoNum type="circleNumDbPlain"/>
            </a:pPr>
            <a:r>
              <a:rPr lang="zh-CN" altLang="en-US" sz="2400" b="1" dirty="0">
                <a:latin typeface="Times New Roman" panose="02020603050405020304" pitchFamily="18" charset="0"/>
                <a:ea typeface="KaiTi" panose="02010609060101010101" pitchFamily="49" charset="-122"/>
                <a:cs typeface="Times New Roman" panose="02020603050405020304" pitchFamily="18" charset="0"/>
              </a:rPr>
              <a:t>知识点讲解：蓝牙网络，时间序列分析，时序卷积网络 </a:t>
            </a:r>
            <a:r>
              <a:rPr lang="en-US" altLang="zh-CN" sz="2400" b="1" dirty="0">
                <a:latin typeface="Times New Roman" panose="02020603050405020304" pitchFamily="18" charset="0"/>
                <a:ea typeface="KaiTi" panose="02010609060101010101" pitchFamily="49" charset="-122"/>
                <a:cs typeface="Times New Roman" panose="02020603050405020304" pitchFamily="18" charset="0"/>
              </a:rPr>
              <a:t>TCN</a:t>
            </a:r>
          </a:p>
          <a:p>
            <a:pPr marL="514350" indent="-514350" algn="just" eaLnBrk="0" hangingPunct="0">
              <a:lnSpc>
                <a:spcPct val="130000"/>
              </a:lnSpc>
              <a:spcBef>
                <a:spcPct val="50000"/>
              </a:spcBef>
              <a:buClr>
                <a:srgbClr val="C00000"/>
              </a:buClr>
              <a:buFont typeface="+mj-ea"/>
              <a:buAutoNum type="circleNumDbPlain"/>
            </a:pPr>
            <a:r>
              <a:rPr lang="zh-CN" altLang="en-US" sz="2400" b="1" dirty="0">
                <a:latin typeface="Times New Roman" panose="02020603050405020304" pitchFamily="18" charset="0"/>
                <a:ea typeface="KaiTi" panose="02010609060101010101" pitchFamily="49" charset="-122"/>
                <a:cs typeface="Times New Roman" panose="02020603050405020304" pitchFamily="18" charset="0"/>
              </a:rPr>
              <a:t>经验分享：如何把本科毕设发表到</a:t>
            </a:r>
            <a:r>
              <a:rPr lang="zh-CN" altLang="en-US"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领域权威期刊 </a:t>
            </a:r>
            <a:r>
              <a:rPr lang="en-US" altLang="zh-CN"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a:t>
            </a:r>
            <a:r>
              <a:rPr lang="zh-CN" altLang="en-US"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 会议？</a:t>
            </a:r>
            <a:endParaRPr lang="en-US" altLang="zh-CN" sz="2400" dirty="0">
              <a:solidFill>
                <a:srgbClr val="A40304"/>
              </a:solidFill>
              <a:latin typeface="Times New Roman" panose="02020603050405020304" pitchFamily="18" charset="0"/>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7648289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a:extLst>
              <a:ext uri="{FF2B5EF4-FFF2-40B4-BE49-F238E27FC236}">
                <a16:creationId xmlns:a16="http://schemas.microsoft.com/office/drawing/2014/main" id="{4B46F41F-00A3-C804-0C86-BE9CEDD62030}"/>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Demo Time!</a:t>
            </a:r>
          </a:p>
        </p:txBody>
      </p:sp>
      <p:pic>
        <p:nvPicPr>
          <p:cNvPr id="3" name="图片 2">
            <a:extLst>
              <a:ext uri="{FF2B5EF4-FFF2-40B4-BE49-F238E27FC236}">
                <a16:creationId xmlns:a16="http://schemas.microsoft.com/office/drawing/2014/main" id="{E1F8FC8E-B8BF-5A6E-653A-D35B10A72A32}"/>
              </a:ext>
            </a:extLst>
          </p:cNvPr>
          <p:cNvPicPr>
            <a:picLocks noChangeAspect="1"/>
          </p:cNvPicPr>
          <p:nvPr/>
        </p:nvPicPr>
        <p:blipFill>
          <a:blip r:embed="rId3"/>
          <a:srcRect/>
          <a:stretch/>
        </p:blipFill>
        <p:spPr>
          <a:xfrm>
            <a:off x="4439817" y="2362612"/>
            <a:ext cx="2122633" cy="2122633"/>
          </a:xfrm>
          <a:prstGeom prst="rect">
            <a:avLst/>
          </a:prstGeom>
        </p:spPr>
      </p:pic>
      <p:pic>
        <p:nvPicPr>
          <p:cNvPr id="2052" name="Picture 4" descr="demo time - SaltBae or Salt Bae Meme Generator">
            <a:extLst>
              <a:ext uri="{FF2B5EF4-FFF2-40B4-BE49-F238E27FC236}">
                <a16:creationId xmlns:a16="http://schemas.microsoft.com/office/drawing/2014/main" id="{C6A0F1BA-5EFE-89CA-E124-15930A6F46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40" y="2362612"/>
            <a:ext cx="2122633" cy="21226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t's Demo Time! - Happy Homer Meme Generator">
            <a:extLst>
              <a:ext uri="{FF2B5EF4-FFF2-40B4-BE49-F238E27FC236}">
                <a16:creationId xmlns:a16="http://schemas.microsoft.com/office/drawing/2014/main" id="{F5255D90-5272-58AC-E2C9-C154607666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239" y="2362611"/>
            <a:ext cx="3790416" cy="212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61012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C2D8E60-B43E-1429-1F6B-921689AD5301}"/>
              </a:ext>
            </a:extLst>
          </p:cNvPr>
          <p:cNvSpPr>
            <a:spLocks noGrp="1"/>
          </p:cNvSpPr>
          <p:nvPr>
            <p:ph type="title"/>
          </p:nvPr>
        </p:nvSpPr>
        <p:spPr>
          <a:xfrm>
            <a:off x="1487488" y="260648"/>
            <a:ext cx="5443969" cy="565150"/>
          </a:xfrm>
        </p:spPr>
        <p:txBody>
          <a:bodyPr/>
          <a:lstStyle/>
          <a:p>
            <a:r>
              <a:rPr lang="zh-CN" altLang="en-US" sz="3200" spc="0" dirty="0">
                <a:latin typeface="Times New Roman" panose="02020603050405020304" pitchFamily="18" charset="0"/>
                <a:cs typeface="Times New Roman" panose="02020603050405020304" pitchFamily="18" charset="0"/>
              </a:rPr>
              <a:t>回顾与建议</a:t>
            </a:r>
            <a:endParaRPr lang="en-US" altLang="zh-CN" sz="3200" spc="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D1B6038-CB85-A6D1-210C-789071ED7864}"/>
              </a:ext>
            </a:extLst>
          </p:cNvPr>
          <p:cNvSpPr txBox="1"/>
          <p:nvPr/>
        </p:nvSpPr>
        <p:spPr>
          <a:xfrm>
            <a:off x="1199456" y="2134177"/>
            <a:ext cx="10369152" cy="2518959"/>
          </a:xfrm>
          <a:prstGeom prst="rect">
            <a:avLst/>
          </a:prstGeom>
          <a:noFill/>
        </p:spPr>
        <p:txBody>
          <a:bodyPr wrap="square">
            <a:spAutoFit/>
          </a:bodyPr>
          <a:lstStyle/>
          <a:p>
            <a:pPr marL="514350" indent="-514350" algn="just" eaLnBrk="0" hangingPunct="0">
              <a:lnSpc>
                <a:spcPct val="130000"/>
              </a:lnSpc>
              <a:spcBef>
                <a:spcPct val="50000"/>
              </a:spcBef>
              <a:buClr>
                <a:srgbClr val="C00000"/>
              </a:buClr>
              <a:buFont typeface="+mj-ea"/>
              <a:buAutoNum type="circleNumDbPlain"/>
            </a:pPr>
            <a:r>
              <a:rPr lang="zh-CN" altLang="en-US" sz="2400" b="1"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选择大于努力：</a:t>
            </a:r>
            <a:r>
              <a:rPr lang="zh-CN" altLang="en-US"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实验 </a:t>
            </a:r>
            <a:r>
              <a:rPr lang="en-US" altLang="zh-CN"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&gt;</a:t>
            </a:r>
            <a:r>
              <a:rPr lang="zh-CN" altLang="en-US"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 理论，迁移应用</a:t>
            </a:r>
            <a:r>
              <a:rPr lang="en-US" altLang="zh-CN"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 &gt; </a:t>
            </a:r>
            <a:r>
              <a:rPr lang="zh-CN" altLang="en-US"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架构更新 </a:t>
            </a:r>
            <a:r>
              <a:rPr lang="zh-CN" altLang="en-US" sz="2000"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（注意语境！）</a:t>
            </a:r>
            <a:endParaRPr lang="en-US" altLang="zh-CN" sz="2000" dirty="0">
              <a:solidFill>
                <a:srgbClr val="A40304"/>
              </a:solidFill>
              <a:latin typeface="Times New Roman" panose="02020603050405020304" pitchFamily="18" charset="0"/>
              <a:ea typeface="KaiTi" panose="02010609060101010101" pitchFamily="49" charset="-122"/>
              <a:cs typeface="Times New Roman" panose="02020603050405020304" pitchFamily="18" charset="0"/>
            </a:endParaRPr>
          </a:p>
          <a:p>
            <a:pPr marL="514350" indent="-514350" algn="just" eaLnBrk="0" hangingPunct="0">
              <a:lnSpc>
                <a:spcPct val="130000"/>
              </a:lnSpc>
              <a:spcBef>
                <a:spcPct val="50000"/>
              </a:spcBef>
              <a:buClr>
                <a:srgbClr val="C00000"/>
              </a:buClr>
              <a:buFont typeface="+mj-ea"/>
              <a:buAutoNum type="circleNumDbPlain"/>
            </a:pPr>
            <a:r>
              <a:rPr lang="zh-CN" altLang="en-US" sz="2400" b="1"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故事感：</a:t>
            </a:r>
            <a:r>
              <a:rPr lang="zh-CN" altLang="en-US"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有意义的研究，佐以丰富的应用前景 </a:t>
            </a:r>
            <a:r>
              <a:rPr lang="en-US" altLang="zh-CN"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 清晰的论文写作</a:t>
            </a:r>
            <a:endParaRPr lang="en-US" altLang="zh-CN"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endParaRPr>
          </a:p>
          <a:p>
            <a:pPr marL="514350" indent="-514350" algn="just" eaLnBrk="0" hangingPunct="0">
              <a:lnSpc>
                <a:spcPct val="130000"/>
              </a:lnSpc>
              <a:spcBef>
                <a:spcPct val="50000"/>
              </a:spcBef>
              <a:buClr>
                <a:srgbClr val="C00000"/>
              </a:buClr>
              <a:buFont typeface="+mj-ea"/>
              <a:buAutoNum type="circleNumDbPlain"/>
            </a:pPr>
            <a:r>
              <a:rPr lang="zh-CN" altLang="en-US" sz="2400" b="1"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工作量：</a:t>
            </a:r>
            <a:r>
              <a:rPr lang="zh-CN" altLang="en-US"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“三个臭皮匠，顶个诸葛亮”，用诚意打动审稿人</a:t>
            </a:r>
            <a:endParaRPr lang="en-US" altLang="zh-CN"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endParaRPr>
          </a:p>
          <a:p>
            <a:pPr marL="514350" indent="-514350" algn="just" eaLnBrk="0" hangingPunct="0">
              <a:lnSpc>
                <a:spcPct val="130000"/>
              </a:lnSpc>
              <a:spcBef>
                <a:spcPct val="50000"/>
              </a:spcBef>
              <a:buClr>
                <a:srgbClr val="C00000"/>
              </a:buClr>
              <a:buFont typeface="+mj-ea"/>
              <a:buAutoNum type="circleNumDbPlain"/>
            </a:pPr>
            <a:r>
              <a:rPr lang="zh-CN" altLang="en-US" sz="2400" b="1"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努力，还是努力：</a:t>
            </a:r>
            <a:r>
              <a:rPr lang="zh-CN" altLang="en-US" sz="2400"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历经多次拒稿，终于抵达</a:t>
            </a:r>
            <a:r>
              <a:rPr lang="zh-CN" altLang="en-US" sz="2400"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“最佳目的地”</a:t>
            </a:r>
            <a:endParaRPr lang="en-US" altLang="zh-CN"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E7CA3F9C-F55D-C450-7200-D83FAA8B4EEB}"/>
              </a:ext>
            </a:extLst>
          </p:cNvPr>
          <p:cNvSpPr txBox="1"/>
          <p:nvPr/>
        </p:nvSpPr>
        <p:spPr>
          <a:xfrm>
            <a:off x="551384" y="1340768"/>
            <a:ext cx="8640960" cy="556563"/>
          </a:xfrm>
          <a:prstGeom prst="rect">
            <a:avLst/>
          </a:prstGeom>
          <a:noFill/>
        </p:spPr>
        <p:txBody>
          <a:bodyPr wrap="square">
            <a:spAutoFit/>
          </a:bodyPr>
          <a:lstStyle/>
          <a:p>
            <a:pPr marL="342900" indent="-342900" algn="just" eaLnBrk="0" hangingPunct="0">
              <a:lnSpc>
                <a:spcPct val="130000"/>
              </a:lnSpc>
              <a:spcBef>
                <a:spcPct val="50000"/>
              </a:spcBef>
              <a:buClr>
                <a:srgbClr val="C00000"/>
              </a:buClr>
              <a:buFont typeface="Wingdings" pitchFamily="2" charset="2"/>
              <a:buChar char="Ø"/>
            </a:pPr>
            <a:r>
              <a:rPr lang="zh-CN" altLang="en-US" sz="26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本科生，如何把毕设发表到领域权威期刊 </a:t>
            </a:r>
            <a:r>
              <a:rPr lang="en-US" altLang="zh-CN" sz="26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a:t>
            </a:r>
            <a:r>
              <a:rPr lang="zh-CN" altLang="en-US" sz="26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 会议？</a:t>
            </a:r>
            <a:endParaRPr lang="en-US" altLang="zh-CN" sz="2600" dirty="0">
              <a:solidFill>
                <a:srgbClr val="A40304"/>
              </a:solidFill>
              <a:latin typeface="Times New Roman" panose="02020603050405020304" pitchFamily="18" charset="0"/>
              <a:ea typeface="KaiTi" panose="02010609060101010101" pitchFamily="49" charset="-122"/>
              <a:cs typeface="Times New Roman" panose="02020603050405020304" pitchFamily="18" charset="0"/>
            </a:endParaRPr>
          </a:p>
        </p:txBody>
      </p:sp>
      <p:pic>
        <p:nvPicPr>
          <p:cNvPr id="1026" name="Picture 2" descr="表情包|送我，我是学生_手机搜狐网">
            <a:extLst>
              <a:ext uri="{FF2B5EF4-FFF2-40B4-BE49-F238E27FC236}">
                <a16:creationId xmlns:a16="http://schemas.microsoft.com/office/drawing/2014/main" id="{3ABBB99D-9E8B-96E5-B74F-CEEF87C10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912" y="4594820"/>
            <a:ext cx="1615108" cy="16151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学习系列“学术垃圾” 头像表情包- 高清图片，堆糖，美图壁纸兴趣社区">
            <a:extLst>
              <a:ext uri="{FF2B5EF4-FFF2-40B4-BE49-F238E27FC236}">
                <a16:creationId xmlns:a16="http://schemas.microsoft.com/office/drawing/2014/main" id="{4D8D5852-4319-A0BA-136D-C18DC2224A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008"/>
          <a:stretch/>
        </p:blipFill>
        <p:spPr bwMode="auto">
          <a:xfrm>
            <a:off x="7402615" y="4902945"/>
            <a:ext cx="1532629" cy="133327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3317F804-75FA-427C-9A0B-14E7A49D434C}"/>
              </a:ext>
            </a:extLst>
          </p:cNvPr>
          <p:cNvPicPr>
            <a:picLocks noChangeAspect="1"/>
          </p:cNvPicPr>
          <p:nvPr/>
        </p:nvPicPr>
        <p:blipFill>
          <a:blip r:embed="rId5"/>
          <a:stretch>
            <a:fillRect/>
          </a:stretch>
        </p:blipFill>
        <p:spPr>
          <a:xfrm>
            <a:off x="9624391" y="4575418"/>
            <a:ext cx="2345333" cy="1787876"/>
          </a:xfrm>
          <a:prstGeom prst="rect">
            <a:avLst/>
          </a:prstGeom>
        </p:spPr>
      </p:pic>
    </p:spTree>
    <p:extLst>
      <p:ext uri="{BB962C8B-B14F-4D97-AF65-F5344CB8AC3E}">
        <p14:creationId xmlns:p14="http://schemas.microsoft.com/office/powerpoint/2010/main" val="6374188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87488" y="188640"/>
            <a:ext cx="5832648" cy="631711"/>
          </a:xfrm>
          <a:prstGeom prst="rect">
            <a:avLst/>
          </a:prstGeom>
          <a:noFill/>
        </p:spPr>
        <p:txBody>
          <a:bodyPr wrap="square" rtlCol="0">
            <a:spAutoFit/>
          </a:bodyPr>
          <a:lstStyle/>
          <a:p>
            <a:pPr algn="just">
              <a:lnSpc>
                <a:spcPct val="120000"/>
              </a:lnSpc>
            </a:pP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Thank you for your Listening!</a:t>
            </a:r>
          </a:p>
        </p:txBody>
      </p:sp>
      <p:sp>
        <p:nvSpPr>
          <p:cNvPr id="2" name="文本框 1">
            <a:extLst>
              <a:ext uri="{FF2B5EF4-FFF2-40B4-BE49-F238E27FC236}">
                <a16:creationId xmlns:a16="http://schemas.microsoft.com/office/drawing/2014/main" id="{DC936884-4ED4-57B1-3C68-128C68B2E64B}"/>
              </a:ext>
            </a:extLst>
          </p:cNvPr>
          <p:cNvSpPr txBox="1"/>
          <p:nvPr/>
        </p:nvSpPr>
        <p:spPr>
          <a:xfrm>
            <a:off x="851770" y="6726477"/>
            <a:ext cx="184731" cy="824136"/>
          </a:xfrm>
          <a:prstGeom prst="rect">
            <a:avLst/>
          </a:prstGeom>
          <a:noFill/>
        </p:spPr>
        <p:txBody>
          <a:bodyPr wrap="none" rtlCol="0">
            <a:spAutoFit/>
          </a:bodyPr>
          <a:lstStyle/>
          <a:p>
            <a:pPr algn="l">
              <a:lnSpc>
                <a:spcPct val="200000"/>
              </a:lnSpc>
            </a:pPr>
            <a:endParaRPr kumimoji="1" lang="zh-CN" altLang="en-US" sz="28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B5DCB21-4DD8-1AF4-C2D6-E347F592528E}"/>
              </a:ext>
            </a:extLst>
          </p:cNvPr>
          <p:cNvSpPr txBox="1"/>
          <p:nvPr/>
        </p:nvSpPr>
        <p:spPr>
          <a:xfrm>
            <a:off x="1936749" y="4941168"/>
            <a:ext cx="8318500" cy="1088824"/>
          </a:xfrm>
          <a:prstGeom prst="rect">
            <a:avLst/>
          </a:prstGeom>
          <a:noFill/>
        </p:spPr>
        <p:txBody>
          <a:bodyPr wrap="square" rtlCol="0">
            <a:spAutoFit/>
          </a:bodyPr>
          <a:lstStyle/>
          <a:p>
            <a:pPr algn="ctr">
              <a:lnSpc>
                <a:spcPct val="120000"/>
              </a:lnSpc>
            </a:pP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Presenter: Hanlin Cai</a:t>
            </a:r>
          </a:p>
          <a:p>
            <a:pPr algn="ctr">
              <a:lnSpc>
                <a:spcPct val="120000"/>
              </a:lnSpc>
            </a:pPr>
            <a:r>
              <a:rPr lang="en-US" altLang="zh-CN" sz="2800" dirty="0">
                <a:latin typeface="Times New Roman" panose="02020603050405020304" pitchFamily="18" charset="0"/>
                <a:ea typeface="KaiTi" panose="02010609060101010101" pitchFamily="49" charset="-122"/>
                <a:cs typeface="Times New Roman" panose="02020603050405020304" pitchFamily="18" charset="0"/>
              </a:rPr>
              <a:t>April 2024</a:t>
            </a:r>
            <a:endParaRPr lang="zh-CN" altLang="en-US" sz="1200" dirty="0">
              <a:latin typeface="Times New Roman" panose="02020603050405020304" pitchFamily="18" charset="0"/>
              <a:ea typeface="KaiTi"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D11A5996-E7D1-4E70-B352-353AE9C53AF2}"/>
              </a:ext>
            </a:extLst>
          </p:cNvPr>
          <p:cNvSpPr txBox="1"/>
          <p:nvPr/>
        </p:nvSpPr>
        <p:spPr>
          <a:xfrm>
            <a:off x="289228" y="1708353"/>
            <a:ext cx="11613542" cy="2800767"/>
          </a:xfrm>
          <a:prstGeom prst="rect">
            <a:avLst/>
          </a:prstGeom>
          <a:noFill/>
        </p:spPr>
        <p:txBody>
          <a:bodyPr wrap="square">
            <a:spAutoFit/>
          </a:bodyPr>
          <a:lstStyle/>
          <a:p>
            <a:pPr algn="just" eaLnBrk="0" hangingPunct="0">
              <a:spcBef>
                <a:spcPct val="50000"/>
              </a:spcBef>
              <a:buClr>
                <a:srgbClr val="C00000"/>
              </a:buCl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[1] </a:t>
            </a:r>
            <a:r>
              <a:rPr lang="en-US" altLang="zh-CN" sz="2200" u="sng" dirty="0">
                <a:latin typeface="Times New Roman" panose="02020603050405020304" pitchFamily="18" charset="0"/>
                <a:ea typeface="楷体" panose="02010609060101010101" pitchFamily="49" charset="-122"/>
                <a:cs typeface="Times New Roman" panose="02020603050405020304" pitchFamily="18" charset="0"/>
              </a:rPr>
              <a:t>Hanlin Cai</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err="1">
                <a:latin typeface="Times New Roman" panose="02020603050405020304" pitchFamily="18" charset="0"/>
                <a:ea typeface="楷体" panose="02010609060101010101" pitchFamily="49" charset="-122"/>
                <a:cs typeface="Times New Roman" panose="02020603050405020304" pitchFamily="18" charset="0"/>
              </a:rPr>
              <a:t>Tozammel</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Hossain, </a:t>
            </a:r>
            <a:r>
              <a:rPr lang="en-US" altLang="zh-CN" sz="2200" dirty="0" err="1">
                <a:latin typeface="Times New Roman" panose="02020603050405020304" pitchFamily="18" charset="0"/>
                <a:ea typeface="楷体" panose="02010609060101010101" pitchFamily="49" charset="-122"/>
                <a:cs typeface="Times New Roman" panose="02020603050405020304" pitchFamily="18" charset="0"/>
              </a:rPr>
              <a:t>Zhezhuang</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Xu</a:t>
            </a:r>
            <a:r>
              <a:rPr lang="en-US" altLang="zh-CN" sz="2200" baseline="30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“Securing Billion Bluetooth Devices leveraging Learning-based Technique”. </a:t>
            </a:r>
            <a:r>
              <a:rPr lang="en-US" altLang="zh-CN" sz="2200" i="1" dirty="0">
                <a:latin typeface="Times New Roman" panose="02020603050405020304" pitchFamily="18" charset="0"/>
                <a:ea typeface="楷体" panose="02010609060101010101" pitchFamily="49" charset="-122"/>
                <a:cs typeface="Times New Roman" panose="02020603050405020304" pitchFamily="18" charset="0"/>
              </a:rPr>
              <a:t>The 38th Annual AAAI Conference on Artificial Intelligence. Undergraduate Consortium </a:t>
            </a:r>
            <a:r>
              <a:rPr lang="en-US" altLang="zh-CN"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(AAAI 24, Research Proposal)</a:t>
            </a:r>
          </a:p>
          <a:p>
            <a:pPr algn="just" eaLnBrk="0" hangingPunct="0">
              <a:spcBef>
                <a:spcPct val="50000"/>
              </a:spcBef>
              <a:buClr>
                <a:srgbClr val="C00000"/>
              </a:buCl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[2] </a:t>
            </a:r>
            <a:r>
              <a:rPr lang="en-US" altLang="zh-CN" sz="2200" u="sng" dirty="0">
                <a:latin typeface="Times New Roman" panose="02020603050405020304" pitchFamily="18" charset="0"/>
                <a:ea typeface="楷体" panose="02010609060101010101" pitchFamily="49" charset="-122"/>
                <a:cs typeface="Times New Roman" panose="02020603050405020304" pitchFamily="18" charset="0"/>
              </a:rPr>
              <a:t>Hanlin Cai</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Yuchen Fang, Meng Yuan, </a:t>
            </a:r>
            <a:r>
              <a:rPr lang="en-US" altLang="zh-CN" sz="2200" dirty="0" err="1">
                <a:latin typeface="Times New Roman" panose="02020603050405020304" pitchFamily="18" charset="0"/>
                <a:ea typeface="楷体" panose="02010609060101010101" pitchFamily="49" charset="-122"/>
                <a:cs typeface="Times New Roman" panose="02020603050405020304" pitchFamily="18" charset="0"/>
              </a:rPr>
              <a:t>Tozammel</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Hossain, </a:t>
            </a:r>
            <a:r>
              <a:rPr lang="en-US" altLang="zh-CN" sz="2200" dirty="0" err="1">
                <a:latin typeface="Times New Roman" panose="02020603050405020304" pitchFamily="18" charset="0"/>
                <a:ea typeface="楷体" panose="02010609060101010101" pitchFamily="49" charset="-122"/>
                <a:cs typeface="Times New Roman" panose="02020603050405020304" pitchFamily="18" charset="0"/>
              </a:rPr>
              <a:t>Zhezhuang</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Xu</a:t>
            </a:r>
            <a:r>
              <a:rPr lang="en-US" altLang="zh-CN" sz="2200" baseline="30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err="1">
                <a:latin typeface="Times New Roman" panose="02020603050405020304" pitchFamily="18" charset="0"/>
                <a:ea typeface="楷体" panose="02010609060101010101" pitchFamily="49" charset="-122"/>
                <a:cs typeface="Times New Roman" panose="02020603050405020304" pitchFamily="18" charset="0"/>
              </a:rPr>
              <a:t>BLEGuard</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Hybrid Detection Mechanism for Spoofing Attacks in Bluetooth Low Energy Networks”. Expect to submit to </a:t>
            </a:r>
            <a:r>
              <a:rPr lang="en-US" altLang="zh-CN" sz="2200" i="1" dirty="0">
                <a:latin typeface="Times New Roman" panose="02020603050405020304" pitchFamily="18" charset="0"/>
                <a:ea typeface="楷体" panose="02010609060101010101" pitchFamily="49" charset="-122"/>
                <a:cs typeface="Times New Roman" panose="02020603050405020304" pitchFamily="18" charset="0"/>
              </a:rPr>
              <a:t>the 29th ACM SIGKDD Conference on Knowledge Discovery and Data Mining </a:t>
            </a:r>
            <a:r>
              <a:rPr lang="en-US" altLang="zh-CN"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(Preprint)</a:t>
            </a:r>
          </a:p>
          <a:p>
            <a:pPr algn="just" eaLnBrk="0" hangingPunct="0">
              <a:spcBef>
                <a:spcPct val="50000"/>
              </a:spcBef>
              <a:buClr>
                <a:srgbClr val="C00000"/>
              </a:buCl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Our data and model can be found here: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hlinkClick r:id="rId3"/>
              </a:rPr>
              <a:t>https://github.com/BLEGuard/supplement</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6" name="文本框 5">
            <a:extLst>
              <a:ext uri="{FF2B5EF4-FFF2-40B4-BE49-F238E27FC236}">
                <a16:creationId xmlns:a16="http://schemas.microsoft.com/office/drawing/2014/main" id="{E83055AD-9506-670D-3ACE-AFCA6E9B8554}"/>
              </a:ext>
            </a:extLst>
          </p:cNvPr>
          <p:cNvSpPr txBox="1"/>
          <p:nvPr/>
        </p:nvSpPr>
        <p:spPr>
          <a:xfrm>
            <a:off x="-168696" y="1052736"/>
            <a:ext cx="4248472" cy="524567"/>
          </a:xfrm>
          <a:prstGeom prst="rect">
            <a:avLst/>
          </a:prstGeom>
          <a:noFill/>
        </p:spPr>
        <p:txBody>
          <a:bodyPr wrap="square">
            <a:spAutoFit/>
          </a:bodyPr>
          <a:lstStyle/>
          <a:p>
            <a:pPr marL="800100" lvl="2" indent="-342900" eaLnBrk="0" hangingPunct="0">
              <a:lnSpc>
                <a:spcPct val="130000"/>
              </a:lnSpc>
              <a:spcBef>
                <a:spcPct val="50000"/>
              </a:spcBef>
              <a:buClr>
                <a:srgbClr val="C00000"/>
              </a:buClr>
              <a:buFont typeface="Wingdings" pitchFamily="2" charset="2"/>
              <a:buChar char="Ø"/>
            </a:pP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Our Related Paper</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87488" y="188640"/>
            <a:ext cx="5832648" cy="631711"/>
          </a:xfrm>
          <a:prstGeom prst="rect">
            <a:avLst/>
          </a:prstGeom>
          <a:noFill/>
        </p:spPr>
        <p:txBody>
          <a:bodyPr wrap="square" rtlCol="0">
            <a:spAutoFit/>
          </a:bodyPr>
          <a:lstStyle/>
          <a:p>
            <a:pPr algn="just">
              <a:lnSpc>
                <a:spcPct val="120000"/>
              </a:lnSpc>
            </a:pP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Supplements</a:t>
            </a:r>
          </a:p>
        </p:txBody>
      </p:sp>
      <p:sp>
        <p:nvSpPr>
          <p:cNvPr id="2" name="文本框 1">
            <a:extLst>
              <a:ext uri="{FF2B5EF4-FFF2-40B4-BE49-F238E27FC236}">
                <a16:creationId xmlns:a16="http://schemas.microsoft.com/office/drawing/2014/main" id="{DC936884-4ED4-57B1-3C68-128C68B2E64B}"/>
              </a:ext>
            </a:extLst>
          </p:cNvPr>
          <p:cNvSpPr txBox="1"/>
          <p:nvPr/>
        </p:nvSpPr>
        <p:spPr>
          <a:xfrm>
            <a:off x="851770" y="6726477"/>
            <a:ext cx="184731" cy="824136"/>
          </a:xfrm>
          <a:prstGeom prst="rect">
            <a:avLst/>
          </a:prstGeom>
          <a:noFill/>
        </p:spPr>
        <p:txBody>
          <a:bodyPr wrap="none" rtlCol="0">
            <a:spAutoFit/>
          </a:bodyPr>
          <a:lstStyle/>
          <a:p>
            <a:pPr algn="l">
              <a:lnSpc>
                <a:spcPct val="200000"/>
              </a:lnSpc>
            </a:pPr>
            <a:endParaRPr kumimoji="1" lang="zh-CN" altLang="en-US" sz="2800" dirty="0">
              <a:latin typeface="微软雅黑" panose="020B0503020204020204" pitchFamily="34" charset="-122"/>
              <a:ea typeface="微软雅黑" panose="020B0503020204020204" pitchFamily="34" charset="-122"/>
            </a:endParaRPr>
          </a:p>
        </p:txBody>
      </p:sp>
      <p:pic>
        <p:nvPicPr>
          <p:cNvPr id="6" name="图片 5" descr="图形用户界面, 文本, 应用程序, 电子邮件&#10;&#10;描述已自动生成">
            <a:extLst>
              <a:ext uri="{FF2B5EF4-FFF2-40B4-BE49-F238E27FC236}">
                <a16:creationId xmlns:a16="http://schemas.microsoft.com/office/drawing/2014/main" id="{CEF82A8D-47B5-1B63-A8C1-DDB08FD1C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519" y="1034956"/>
            <a:ext cx="9732962" cy="4788087"/>
          </a:xfrm>
          <a:prstGeom prst="rect">
            <a:avLst/>
          </a:prstGeom>
        </p:spPr>
      </p:pic>
      <p:sp>
        <p:nvSpPr>
          <p:cNvPr id="8" name="文本框 7">
            <a:extLst>
              <a:ext uri="{FF2B5EF4-FFF2-40B4-BE49-F238E27FC236}">
                <a16:creationId xmlns:a16="http://schemas.microsoft.com/office/drawing/2014/main" id="{82E7BE63-1942-1FF8-74DF-1D9615A511A6}"/>
              </a:ext>
            </a:extLst>
          </p:cNvPr>
          <p:cNvSpPr txBox="1"/>
          <p:nvPr/>
        </p:nvSpPr>
        <p:spPr>
          <a:xfrm>
            <a:off x="2142072" y="5852982"/>
            <a:ext cx="7907855" cy="369332"/>
          </a:xfrm>
          <a:prstGeom prst="rect">
            <a:avLst/>
          </a:prstGeom>
          <a:noFill/>
        </p:spPr>
        <p:txBody>
          <a:bodyPr wrap="square">
            <a:spAutoFit/>
          </a:bodyPr>
          <a:lstStyle/>
          <a:p>
            <a:pPr algn="just" eaLnBrk="0" hangingPunct="0">
              <a:spcBef>
                <a:spcPct val="50000"/>
              </a:spcBef>
              <a:buClr>
                <a:srgbClr val="C00000"/>
              </a:buClr>
            </a:pP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Our data and model can be found here: </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hlinkClick r:id="rId4"/>
              </a:rPr>
              <a:t>https://github.com/BLEGuard/supplement</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 </a:t>
            </a:r>
          </a:p>
        </p:txBody>
      </p:sp>
    </p:spTree>
    <p:extLst>
      <p:ext uri="{BB962C8B-B14F-4D97-AF65-F5344CB8AC3E}">
        <p14:creationId xmlns:p14="http://schemas.microsoft.com/office/powerpoint/2010/main" val="12967141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87488" y="188640"/>
            <a:ext cx="5832648" cy="631711"/>
          </a:xfrm>
          <a:prstGeom prst="rect">
            <a:avLst/>
          </a:prstGeom>
          <a:noFill/>
        </p:spPr>
        <p:txBody>
          <a:bodyPr wrap="square" rtlCol="0">
            <a:spAutoFit/>
          </a:bodyPr>
          <a:lstStyle/>
          <a:p>
            <a:pPr algn="just">
              <a:lnSpc>
                <a:spcPct val="120000"/>
              </a:lnSpc>
            </a:pP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Appendix</a:t>
            </a:r>
            <a:r>
              <a:rPr lang="zh-CN" altLang="en-US"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1</a:t>
            </a:r>
          </a:p>
        </p:txBody>
      </p:sp>
      <p:sp>
        <p:nvSpPr>
          <p:cNvPr id="2" name="文本框 1">
            <a:extLst>
              <a:ext uri="{FF2B5EF4-FFF2-40B4-BE49-F238E27FC236}">
                <a16:creationId xmlns:a16="http://schemas.microsoft.com/office/drawing/2014/main" id="{DC936884-4ED4-57B1-3C68-128C68B2E64B}"/>
              </a:ext>
            </a:extLst>
          </p:cNvPr>
          <p:cNvSpPr txBox="1"/>
          <p:nvPr/>
        </p:nvSpPr>
        <p:spPr>
          <a:xfrm>
            <a:off x="851770" y="6726477"/>
            <a:ext cx="184731" cy="824136"/>
          </a:xfrm>
          <a:prstGeom prst="rect">
            <a:avLst/>
          </a:prstGeom>
          <a:noFill/>
        </p:spPr>
        <p:txBody>
          <a:bodyPr wrap="none" rtlCol="0">
            <a:spAutoFit/>
          </a:bodyPr>
          <a:lstStyle/>
          <a:p>
            <a:pPr algn="l">
              <a:lnSpc>
                <a:spcPct val="200000"/>
              </a:lnSpc>
            </a:pPr>
            <a:endParaRPr kumimoji="1" lang="zh-CN" altLang="en-US" sz="2800" dirty="0">
              <a:latin typeface="微软雅黑" panose="020B0503020204020204" pitchFamily="34" charset="-122"/>
              <a:ea typeface="微软雅黑" panose="020B0503020204020204" pitchFamily="34" charset="-122"/>
            </a:endParaRPr>
          </a:p>
        </p:txBody>
      </p:sp>
      <p:pic>
        <p:nvPicPr>
          <p:cNvPr id="7" name="图片 6" descr="表格&#10;&#10;描述已自动生成">
            <a:extLst>
              <a:ext uri="{FF2B5EF4-FFF2-40B4-BE49-F238E27FC236}">
                <a16:creationId xmlns:a16="http://schemas.microsoft.com/office/drawing/2014/main" id="{D0F9AA37-BEF1-F463-1379-2015E2EAA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744" y="1169408"/>
            <a:ext cx="6694512" cy="3605501"/>
          </a:xfrm>
          <a:prstGeom prst="rect">
            <a:avLst/>
          </a:prstGeom>
        </p:spPr>
      </p:pic>
      <p:sp>
        <p:nvSpPr>
          <p:cNvPr id="3" name="文本框 2">
            <a:extLst>
              <a:ext uri="{FF2B5EF4-FFF2-40B4-BE49-F238E27FC236}">
                <a16:creationId xmlns:a16="http://schemas.microsoft.com/office/drawing/2014/main" id="{B172F1E6-B387-C1A5-7336-E19A50D94B4A}"/>
              </a:ext>
            </a:extLst>
          </p:cNvPr>
          <p:cNvSpPr txBox="1"/>
          <p:nvPr/>
        </p:nvSpPr>
        <p:spPr>
          <a:xfrm>
            <a:off x="377541" y="4744591"/>
            <a:ext cx="11436918" cy="1938992"/>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较小的卷积核：通常可以捕获短期的依赖关系。</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它允许模型关注输入数据中的精细模式和快速变化。对于快速变化的时间序列或在短时间尺度上需要检测异常的场景，较小的卷积核可能更合适。</a:t>
            </a:r>
          </a:p>
          <a:p>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Arial" panose="020B0604020202020204" pitchFamily="34" charset="0"/>
              <a:buChar char="•"/>
            </a:pPr>
            <a:r>
              <a:rPr lang="zh-CN" altLang="en-US" sz="20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较大的卷积核：可以捕获更长期的依赖关系。</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这对于包含长期趋势或模式的时间序列尤其重要，例如在异常检测中，异常行为可能在较长的时间跨度内逐渐表现出来。</a:t>
            </a:r>
          </a:p>
          <a:p>
            <a:pPr marL="342900" indent="-342900">
              <a:buFont typeface="Arial" panose="020B0604020202020204" pitchFamily="34" charset="0"/>
              <a:buChar char="•"/>
            </a:pP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70371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87488" y="188640"/>
            <a:ext cx="5832648" cy="631711"/>
          </a:xfrm>
          <a:prstGeom prst="rect">
            <a:avLst/>
          </a:prstGeom>
          <a:noFill/>
        </p:spPr>
        <p:txBody>
          <a:bodyPr wrap="square" rtlCol="0">
            <a:spAutoFit/>
          </a:bodyPr>
          <a:lstStyle/>
          <a:p>
            <a:pPr algn="just">
              <a:lnSpc>
                <a:spcPct val="120000"/>
              </a:lnSpc>
            </a:pP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Appendix</a:t>
            </a:r>
            <a:r>
              <a:rPr lang="zh-CN" altLang="en-US"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2</a:t>
            </a:r>
          </a:p>
        </p:txBody>
      </p:sp>
      <p:sp>
        <p:nvSpPr>
          <p:cNvPr id="2" name="文本框 1">
            <a:extLst>
              <a:ext uri="{FF2B5EF4-FFF2-40B4-BE49-F238E27FC236}">
                <a16:creationId xmlns:a16="http://schemas.microsoft.com/office/drawing/2014/main" id="{DC936884-4ED4-57B1-3C68-128C68B2E64B}"/>
              </a:ext>
            </a:extLst>
          </p:cNvPr>
          <p:cNvSpPr txBox="1"/>
          <p:nvPr/>
        </p:nvSpPr>
        <p:spPr>
          <a:xfrm>
            <a:off x="851770" y="6726477"/>
            <a:ext cx="184731" cy="824136"/>
          </a:xfrm>
          <a:prstGeom prst="rect">
            <a:avLst/>
          </a:prstGeom>
          <a:noFill/>
        </p:spPr>
        <p:txBody>
          <a:bodyPr wrap="none" rtlCol="0">
            <a:spAutoFit/>
          </a:bodyPr>
          <a:lstStyle/>
          <a:p>
            <a:pPr algn="l">
              <a:lnSpc>
                <a:spcPct val="200000"/>
              </a:lnSpc>
            </a:pPr>
            <a:endParaRPr kumimoji="1" lang="zh-CN" altLang="en-US" sz="2800" dirty="0">
              <a:latin typeface="微软雅黑" panose="020B0503020204020204" pitchFamily="34" charset="-122"/>
              <a:ea typeface="微软雅黑" panose="020B0503020204020204" pitchFamily="34" charset="-122"/>
            </a:endParaRPr>
          </a:p>
        </p:txBody>
      </p:sp>
      <p:pic>
        <p:nvPicPr>
          <p:cNvPr id="5" name="图片 4" descr="图示&#10;&#10;描述已自动生成">
            <a:extLst>
              <a:ext uri="{FF2B5EF4-FFF2-40B4-BE49-F238E27FC236}">
                <a16:creationId xmlns:a16="http://schemas.microsoft.com/office/drawing/2014/main" id="{1BBBA241-2CEF-130C-55FB-7E5641B25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1196752"/>
            <a:ext cx="8640960" cy="4773603"/>
          </a:xfrm>
          <a:prstGeom prst="rect">
            <a:avLst/>
          </a:prstGeom>
        </p:spPr>
      </p:pic>
    </p:spTree>
    <p:extLst>
      <p:ext uri="{BB962C8B-B14F-4D97-AF65-F5344CB8AC3E}">
        <p14:creationId xmlns:p14="http://schemas.microsoft.com/office/powerpoint/2010/main" val="9611420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87488" y="188640"/>
            <a:ext cx="5832648" cy="631711"/>
          </a:xfrm>
          <a:prstGeom prst="rect">
            <a:avLst/>
          </a:prstGeom>
          <a:noFill/>
        </p:spPr>
        <p:txBody>
          <a:bodyPr wrap="square" rtlCol="0">
            <a:spAutoFit/>
          </a:bodyPr>
          <a:lstStyle/>
          <a:p>
            <a:pPr algn="just">
              <a:lnSpc>
                <a:spcPct val="120000"/>
              </a:lnSpc>
            </a:pP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Appendix</a:t>
            </a:r>
            <a:r>
              <a:rPr lang="zh-CN" altLang="en-US"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3</a:t>
            </a:r>
          </a:p>
        </p:txBody>
      </p:sp>
      <p:sp>
        <p:nvSpPr>
          <p:cNvPr id="2" name="文本框 1">
            <a:extLst>
              <a:ext uri="{FF2B5EF4-FFF2-40B4-BE49-F238E27FC236}">
                <a16:creationId xmlns:a16="http://schemas.microsoft.com/office/drawing/2014/main" id="{DC936884-4ED4-57B1-3C68-128C68B2E64B}"/>
              </a:ext>
            </a:extLst>
          </p:cNvPr>
          <p:cNvSpPr txBox="1"/>
          <p:nvPr/>
        </p:nvSpPr>
        <p:spPr>
          <a:xfrm>
            <a:off x="851770" y="6726477"/>
            <a:ext cx="184731" cy="824136"/>
          </a:xfrm>
          <a:prstGeom prst="rect">
            <a:avLst/>
          </a:prstGeom>
          <a:noFill/>
        </p:spPr>
        <p:txBody>
          <a:bodyPr wrap="none" rtlCol="0">
            <a:spAutoFit/>
          </a:bodyPr>
          <a:lstStyle/>
          <a:p>
            <a:pPr algn="l">
              <a:lnSpc>
                <a:spcPct val="200000"/>
              </a:lnSpc>
            </a:pPr>
            <a:endParaRPr kumimoji="1" lang="zh-CN" altLang="en-US" sz="2800" dirty="0">
              <a:latin typeface="微软雅黑" panose="020B0503020204020204" pitchFamily="34" charset="-122"/>
              <a:ea typeface="微软雅黑" panose="020B0503020204020204" pitchFamily="34" charset="-122"/>
            </a:endParaRPr>
          </a:p>
        </p:txBody>
      </p:sp>
      <p:pic>
        <p:nvPicPr>
          <p:cNvPr id="10" name="图片 9" descr="图表, 条形图&#10;&#10;描述已自动生成">
            <a:extLst>
              <a:ext uri="{FF2B5EF4-FFF2-40B4-BE49-F238E27FC236}">
                <a16:creationId xmlns:a16="http://schemas.microsoft.com/office/drawing/2014/main" id="{967D787D-EA0B-A5C6-7353-35C9E36F5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12" y="1268760"/>
            <a:ext cx="8917576" cy="4898077"/>
          </a:xfrm>
          <a:prstGeom prst="rect">
            <a:avLst/>
          </a:prstGeom>
        </p:spPr>
      </p:pic>
    </p:spTree>
    <p:extLst>
      <p:ext uri="{BB962C8B-B14F-4D97-AF65-F5344CB8AC3E}">
        <p14:creationId xmlns:p14="http://schemas.microsoft.com/office/powerpoint/2010/main" val="482231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87488" y="188640"/>
            <a:ext cx="5832648" cy="631711"/>
          </a:xfrm>
          <a:prstGeom prst="rect">
            <a:avLst/>
          </a:prstGeom>
          <a:noFill/>
        </p:spPr>
        <p:txBody>
          <a:bodyPr wrap="square" rtlCol="0">
            <a:spAutoFit/>
          </a:bodyPr>
          <a:lstStyle/>
          <a:p>
            <a:pPr algn="just">
              <a:lnSpc>
                <a:spcPct val="120000"/>
              </a:lnSpc>
            </a:pP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Appendix</a:t>
            </a:r>
            <a:r>
              <a:rPr lang="zh-CN" altLang="en-US"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4</a:t>
            </a:r>
          </a:p>
        </p:txBody>
      </p:sp>
      <p:sp>
        <p:nvSpPr>
          <p:cNvPr id="2" name="文本框 1">
            <a:extLst>
              <a:ext uri="{FF2B5EF4-FFF2-40B4-BE49-F238E27FC236}">
                <a16:creationId xmlns:a16="http://schemas.microsoft.com/office/drawing/2014/main" id="{DC936884-4ED4-57B1-3C68-128C68B2E64B}"/>
              </a:ext>
            </a:extLst>
          </p:cNvPr>
          <p:cNvSpPr txBox="1"/>
          <p:nvPr/>
        </p:nvSpPr>
        <p:spPr>
          <a:xfrm>
            <a:off x="851770" y="6726477"/>
            <a:ext cx="184731" cy="824136"/>
          </a:xfrm>
          <a:prstGeom prst="rect">
            <a:avLst/>
          </a:prstGeom>
          <a:noFill/>
        </p:spPr>
        <p:txBody>
          <a:bodyPr wrap="none" rtlCol="0">
            <a:spAutoFit/>
          </a:bodyPr>
          <a:lstStyle/>
          <a:p>
            <a:pPr algn="l">
              <a:lnSpc>
                <a:spcPct val="200000"/>
              </a:lnSpc>
            </a:pPr>
            <a:endParaRPr kumimoji="1" lang="zh-CN" altLang="en-US" sz="2800" dirty="0">
              <a:latin typeface="微软雅黑" panose="020B0503020204020204" pitchFamily="34" charset="-122"/>
              <a:ea typeface="微软雅黑" panose="020B0503020204020204" pitchFamily="34" charset="-122"/>
            </a:endParaRPr>
          </a:p>
        </p:txBody>
      </p:sp>
      <p:pic>
        <p:nvPicPr>
          <p:cNvPr id="9" name="图片 8" descr="表格&#10;&#10;描述已自动生成">
            <a:extLst>
              <a:ext uri="{FF2B5EF4-FFF2-40B4-BE49-F238E27FC236}">
                <a16:creationId xmlns:a16="http://schemas.microsoft.com/office/drawing/2014/main" id="{120E73F0-0419-47E3-2A80-FB4D8194B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1124744"/>
            <a:ext cx="5616624" cy="2438652"/>
          </a:xfrm>
          <a:prstGeom prst="rect">
            <a:avLst/>
          </a:prstGeom>
        </p:spPr>
      </p:pic>
      <p:pic>
        <p:nvPicPr>
          <p:cNvPr id="5" name="图片 4" descr="表格&#10;&#10;低可信度描述已自动生成">
            <a:extLst>
              <a:ext uri="{FF2B5EF4-FFF2-40B4-BE49-F238E27FC236}">
                <a16:creationId xmlns:a16="http://schemas.microsoft.com/office/drawing/2014/main" id="{9352FDC8-0DED-9A71-F16A-7B3EA8594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37" y="3870668"/>
            <a:ext cx="5976664" cy="2291202"/>
          </a:xfrm>
          <a:prstGeom prst="rect">
            <a:avLst/>
          </a:prstGeom>
        </p:spPr>
      </p:pic>
      <p:pic>
        <p:nvPicPr>
          <p:cNvPr id="11" name="图片 10" descr="表格&#10;&#10;描述已自动生成">
            <a:extLst>
              <a:ext uri="{FF2B5EF4-FFF2-40B4-BE49-F238E27FC236}">
                <a16:creationId xmlns:a16="http://schemas.microsoft.com/office/drawing/2014/main" id="{153F787C-F1C9-C058-9C82-BB55D32334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16832"/>
            <a:ext cx="5904656" cy="3469360"/>
          </a:xfrm>
          <a:prstGeom prst="rect">
            <a:avLst/>
          </a:prstGeom>
        </p:spPr>
      </p:pic>
    </p:spTree>
    <p:extLst>
      <p:ext uri="{BB962C8B-B14F-4D97-AF65-F5344CB8AC3E}">
        <p14:creationId xmlns:p14="http://schemas.microsoft.com/office/powerpoint/2010/main" val="16786938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87488" y="188640"/>
            <a:ext cx="5832648" cy="631711"/>
          </a:xfrm>
          <a:prstGeom prst="rect">
            <a:avLst/>
          </a:prstGeom>
          <a:noFill/>
        </p:spPr>
        <p:txBody>
          <a:bodyPr wrap="square" rtlCol="0">
            <a:spAutoFit/>
          </a:bodyPr>
          <a:lstStyle/>
          <a:p>
            <a:pPr algn="just">
              <a:lnSpc>
                <a:spcPct val="120000"/>
              </a:lnSpc>
            </a:pP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Appendix</a:t>
            </a:r>
            <a:r>
              <a:rPr lang="zh-CN" altLang="en-US"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 </a:t>
            </a:r>
            <a:r>
              <a:rPr lang="en-US" altLang="zh-CN" sz="3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5</a:t>
            </a:r>
          </a:p>
        </p:txBody>
      </p:sp>
      <p:sp>
        <p:nvSpPr>
          <p:cNvPr id="2" name="文本框 1">
            <a:extLst>
              <a:ext uri="{FF2B5EF4-FFF2-40B4-BE49-F238E27FC236}">
                <a16:creationId xmlns:a16="http://schemas.microsoft.com/office/drawing/2014/main" id="{DC936884-4ED4-57B1-3C68-128C68B2E64B}"/>
              </a:ext>
            </a:extLst>
          </p:cNvPr>
          <p:cNvSpPr txBox="1"/>
          <p:nvPr/>
        </p:nvSpPr>
        <p:spPr>
          <a:xfrm>
            <a:off x="851770" y="6726477"/>
            <a:ext cx="184731" cy="824136"/>
          </a:xfrm>
          <a:prstGeom prst="rect">
            <a:avLst/>
          </a:prstGeom>
          <a:noFill/>
        </p:spPr>
        <p:txBody>
          <a:bodyPr wrap="none" rtlCol="0">
            <a:spAutoFit/>
          </a:bodyPr>
          <a:lstStyle/>
          <a:p>
            <a:pPr algn="l">
              <a:lnSpc>
                <a:spcPct val="200000"/>
              </a:lnSpc>
            </a:pPr>
            <a:endParaRPr kumimoji="1" lang="zh-CN" altLang="en-US" sz="2800" dirty="0">
              <a:latin typeface="微软雅黑" panose="020B0503020204020204" pitchFamily="34" charset="-122"/>
              <a:ea typeface="微软雅黑" panose="020B0503020204020204" pitchFamily="34" charset="-122"/>
            </a:endParaRPr>
          </a:p>
        </p:txBody>
      </p:sp>
      <p:pic>
        <p:nvPicPr>
          <p:cNvPr id="5" name="图片 4" descr="表格&#10;&#10;描述已自动生成">
            <a:extLst>
              <a:ext uri="{FF2B5EF4-FFF2-40B4-BE49-F238E27FC236}">
                <a16:creationId xmlns:a16="http://schemas.microsoft.com/office/drawing/2014/main" id="{5AC3F955-3B69-C354-258A-087F4309E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959" y="1196752"/>
            <a:ext cx="8566081" cy="4905274"/>
          </a:xfrm>
          <a:prstGeom prst="rect">
            <a:avLst/>
          </a:prstGeom>
        </p:spPr>
      </p:pic>
    </p:spTree>
    <p:extLst>
      <p:ext uri="{BB962C8B-B14F-4D97-AF65-F5344CB8AC3E}">
        <p14:creationId xmlns:p14="http://schemas.microsoft.com/office/powerpoint/2010/main" val="19491822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C2D8E60-B43E-1429-1F6B-921689AD5301}"/>
              </a:ext>
            </a:extLst>
          </p:cNvPr>
          <p:cNvSpPr>
            <a:spLocks noGrp="1"/>
          </p:cNvSpPr>
          <p:nvPr>
            <p:ph type="title"/>
          </p:nvPr>
        </p:nvSpPr>
        <p:spPr>
          <a:xfrm>
            <a:off x="1487488" y="260648"/>
            <a:ext cx="5443969" cy="565150"/>
          </a:xfrm>
        </p:spPr>
        <p:txBody>
          <a:bodyPr/>
          <a:lstStyle/>
          <a:p>
            <a:r>
              <a:rPr lang="en-US" altLang="zh-CN" sz="3200" spc="0" dirty="0">
                <a:latin typeface="Times New Roman" panose="02020603050405020304" pitchFamily="18" charset="0"/>
                <a:cs typeface="Times New Roman" panose="02020603050405020304" pitchFamily="18" charset="0"/>
              </a:rPr>
              <a:t>Research Background</a:t>
            </a:r>
          </a:p>
        </p:txBody>
      </p:sp>
      <p:sp>
        <p:nvSpPr>
          <p:cNvPr id="8" name="文本框 7">
            <a:extLst>
              <a:ext uri="{FF2B5EF4-FFF2-40B4-BE49-F238E27FC236}">
                <a16:creationId xmlns:a16="http://schemas.microsoft.com/office/drawing/2014/main" id="{1018D236-4D02-DEF4-092E-E0C0E47C61DF}"/>
              </a:ext>
            </a:extLst>
          </p:cNvPr>
          <p:cNvSpPr txBox="1"/>
          <p:nvPr/>
        </p:nvSpPr>
        <p:spPr>
          <a:xfrm>
            <a:off x="326470" y="4798630"/>
            <a:ext cx="11674186" cy="1277273"/>
          </a:xfrm>
          <a:prstGeom prst="rect">
            <a:avLst/>
          </a:prstGeom>
          <a:noFill/>
        </p:spPr>
        <p:txBody>
          <a:bodyPr wrap="square">
            <a:spAutoFit/>
          </a:bodyPr>
          <a:lstStyle/>
          <a:p>
            <a:pPr marL="342900" indent="-342900" eaLnBrk="0" hangingPunct="0">
              <a:spcBef>
                <a:spcPct val="50000"/>
              </a:spcBef>
              <a:buClr>
                <a:srgbClr val="C00000"/>
              </a:buClr>
              <a:buFont typeface="Arial" panose="020B0604020202020204" pitchFamily="34" charset="0"/>
              <a:buChar char="•"/>
            </a:pP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Bluetooth Low Energy (BLE)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is one of the most widely used wireless protocols. It is expected that the number of BLE devices will reach </a:t>
            </a:r>
            <a:r>
              <a:rPr lang="en-US" altLang="zh-CN"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7.6 billion</a:t>
            </a:r>
            <a:r>
              <a:rPr lang="en-US" altLang="zh-CN"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by 2027. BLE devices are ubiquitous!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zh-CN" altLang="en-US"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低功耗蓝牙设备几乎无处不在：教育、医疗、工业、生活中的诸多场景</a:t>
            </a:r>
            <a:endParaRPr lang="en-US" altLang="zh-CN"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descr="图示&#10;&#10;描述已自动生成">
            <a:extLst>
              <a:ext uri="{FF2B5EF4-FFF2-40B4-BE49-F238E27FC236}">
                <a16:creationId xmlns:a16="http://schemas.microsoft.com/office/drawing/2014/main" id="{FDAFA6CB-83D2-7A67-5851-B858CA19E43C}"/>
              </a:ext>
            </a:extLst>
          </p:cNvPr>
          <p:cNvPicPr>
            <a:picLocks noChangeAspect="1"/>
          </p:cNvPicPr>
          <p:nvPr/>
        </p:nvPicPr>
        <p:blipFill rotWithShape="1">
          <a:blip r:embed="rId3">
            <a:extLst>
              <a:ext uri="{28A0092B-C50C-407E-A947-70E740481C1C}">
                <a14:useLocalDpi xmlns:a14="http://schemas.microsoft.com/office/drawing/2010/main" val="0"/>
              </a:ext>
            </a:extLst>
          </a:blip>
          <a:srcRect l="4680" t="33032" r="3790"/>
          <a:stretch/>
        </p:blipFill>
        <p:spPr>
          <a:xfrm>
            <a:off x="5591944" y="1429570"/>
            <a:ext cx="6230719" cy="3079550"/>
          </a:xfrm>
          <a:prstGeom prst="rect">
            <a:avLst/>
          </a:prstGeom>
        </p:spPr>
      </p:pic>
      <p:pic>
        <p:nvPicPr>
          <p:cNvPr id="9" name="图片 8">
            <a:extLst>
              <a:ext uri="{FF2B5EF4-FFF2-40B4-BE49-F238E27FC236}">
                <a16:creationId xmlns:a16="http://schemas.microsoft.com/office/drawing/2014/main" id="{9F4AF4BC-3BF2-A98D-C12E-DA33A26E1B82}"/>
              </a:ext>
            </a:extLst>
          </p:cNvPr>
          <p:cNvPicPr>
            <a:picLocks noChangeAspect="1"/>
          </p:cNvPicPr>
          <p:nvPr/>
        </p:nvPicPr>
        <p:blipFill>
          <a:blip r:embed="rId4"/>
          <a:stretch>
            <a:fillRect/>
          </a:stretch>
        </p:blipFill>
        <p:spPr>
          <a:xfrm>
            <a:off x="191344" y="1438046"/>
            <a:ext cx="5204676" cy="2927058"/>
          </a:xfrm>
          <a:prstGeom prst="rect">
            <a:avLst/>
          </a:prstGeom>
        </p:spPr>
      </p:pic>
    </p:spTree>
    <p:extLst>
      <p:ext uri="{BB962C8B-B14F-4D97-AF65-F5344CB8AC3E}">
        <p14:creationId xmlns:p14="http://schemas.microsoft.com/office/powerpoint/2010/main" val="11219769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C2D8E60-B43E-1429-1F6B-921689AD5301}"/>
              </a:ext>
            </a:extLst>
          </p:cNvPr>
          <p:cNvSpPr>
            <a:spLocks noGrp="1"/>
          </p:cNvSpPr>
          <p:nvPr>
            <p:ph type="title"/>
          </p:nvPr>
        </p:nvSpPr>
        <p:spPr>
          <a:xfrm>
            <a:off x="1487488" y="260648"/>
            <a:ext cx="5443969" cy="565150"/>
          </a:xfrm>
        </p:spPr>
        <p:txBody>
          <a:bodyPr/>
          <a:lstStyle/>
          <a:p>
            <a:r>
              <a:rPr lang="en-US" altLang="zh-CN" sz="3200" spc="0" dirty="0">
                <a:latin typeface="Times New Roman" panose="02020603050405020304" pitchFamily="18" charset="0"/>
                <a:cs typeface="Times New Roman" panose="02020603050405020304" pitchFamily="18" charset="0"/>
              </a:rPr>
              <a:t>Research Background</a:t>
            </a:r>
          </a:p>
        </p:txBody>
      </p:sp>
      <p:pic>
        <p:nvPicPr>
          <p:cNvPr id="2" name="图片 1">
            <a:extLst>
              <a:ext uri="{FF2B5EF4-FFF2-40B4-BE49-F238E27FC236}">
                <a16:creationId xmlns:a16="http://schemas.microsoft.com/office/drawing/2014/main" id="{5093E718-CDF5-C937-EE2E-9B147D5EAAFE}"/>
              </a:ext>
            </a:extLst>
          </p:cNvPr>
          <p:cNvPicPr>
            <a:picLocks noChangeAspect="1"/>
          </p:cNvPicPr>
          <p:nvPr/>
        </p:nvPicPr>
        <p:blipFill>
          <a:blip r:embed="rId3"/>
          <a:stretch>
            <a:fillRect/>
          </a:stretch>
        </p:blipFill>
        <p:spPr>
          <a:xfrm>
            <a:off x="176997" y="1334724"/>
            <a:ext cx="5702979" cy="3100277"/>
          </a:xfrm>
          <a:prstGeom prst="rect">
            <a:avLst/>
          </a:prstGeom>
        </p:spPr>
      </p:pic>
      <p:sp>
        <p:nvSpPr>
          <p:cNvPr id="8" name="文本框 7">
            <a:extLst>
              <a:ext uri="{FF2B5EF4-FFF2-40B4-BE49-F238E27FC236}">
                <a16:creationId xmlns:a16="http://schemas.microsoft.com/office/drawing/2014/main" id="{1018D236-4D02-DEF4-092E-E0C0E47C61DF}"/>
              </a:ext>
            </a:extLst>
          </p:cNvPr>
          <p:cNvSpPr txBox="1"/>
          <p:nvPr/>
        </p:nvSpPr>
        <p:spPr>
          <a:xfrm>
            <a:off x="263352" y="4524216"/>
            <a:ext cx="11665296" cy="1785104"/>
          </a:xfrm>
          <a:prstGeom prst="rect">
            <a:avLst/>
          </a:prstGeom>
          <a:noFill/>
        </p:spPr>
        <p:txBody>
          <a:bodyPr wrap="square">
            <a:spAutoFit/>
          </a:bodyPr>
          <a:lstStyle/>
          <a:p>
            <a:pPr marL="342900" indent="-342900" eaLnBrk="0" hangingPunct="0">
              <a:spcBef>
                <a:spcPct val="50000"/>
              </a:spcBef>
              <a:buClr>
                <a:srgbClr val="C00000"/>
              </a:buClr>
              <a:buFont typeface="Arial" panose="020B0604020202020204" pitchFamily="34" charset="0"/>
              <a:buChar char="•"/>
            </a:pP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BLE Spoofing attack: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Feed malicious data to the user devices (manager) </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欺骗攻击频发</a:t>
            </a:r>
            <a:endParaRPr lang="en-US" altLang="zh-CN"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Due to BLE‘s inherent security limitations and firmware vulnerabilities, spoofing attacks can easily compromise BLE networks and tamper with privacy data</a:t>
            </a:r>
            <a:r>
              <a:rPr lang="en-US" altLang="zh-CN" sz="2200" baseline="30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蓝牙设备普遍缺乏验证机制</a:t>
            </a:r>
            <a:endParaRPr lang="en-US" altLang="zh-CN"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zh-CN" altLang="en-US"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并且，</a:t>
            </a:r>
            <a:r>
              <a:rPr lang="zh-CN" altLang="en-US"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超过</a:t>
            </a:r>
            <a:r>
              <a:rPr lang="en-US" altLang="zh-CN"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60%</a:t>
            </a:r>
            <a:r>
              <a:rPr lang="zh-CN" altLang="en-US"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的蓝牙设备不支持固件升级，无法防御新型攻击。</a:t>
            </a:r>
            <a:r>
              <a:rPr lang="zh-CN" altLang="en-US"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亟需开箱即用的防御模式</a:t>
            </a:r>
            <a:endParaRPr lang="en-US" altLang="zh-CN"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683EA9D1-97C4-7ADB-9EF2-77C456F371B6}"/>
              </a:ext>
            </a:extLst>
          </p:cNvPr>
          <p:cNvPicPr>
            <a:picLocks noChangeAspect="1"/>
          </p:cNvPicPr>
          <p:nvPr/>
        </p:nvPicPr>
        <p:blipFill>
          <a:blip r:embed="rId4"/>
          <a:stretch>
            <a:fillRect/>
          </a:stretch>
        </p:blipFill>
        <p:spPr>
          <a:xfrm>
            <a:off x="5807968" y="2204864"/>
            <a:ext cx="6505461" cy="1623527"/>
          </a:xfrm>
          <a:prstGeom prst="rect">
            <a:avLst/>
          </a:prstGeom>
        </p:spPr>
      </p:pic>
    </p:spTree>
    <p:extLst>
      <p:ext uri="{BB962C8B-B14F-4D97-AF65-F5344CB8AC3E}">
        <p14:creationId xmlns:p14="http://schemas.microsoft.com/office/powerpoint/2010/main" val="5116604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C27D30F-C975-2D32-177D-F127A9304470}"/>
              </a:ext>
            </a:extLst>
          </p:cNvPr>
          <p:cNvSpPr txBox="1"/>
          <p:nvPr/>
        </p:nvSpPr>
        <p:spPr>
          <a:xfrm>
            <a:off x="479376" y="1913354"/>
            <a:ext cx="11449272" cy="3762312"/>
          </a:xfrm>
          <a:prstGeom prst="rect">
            <a:avLst/>
          </a:prstGeom>
          <a:noFill/>
        </p:spPr>
        <p:txBody>
          <a:bodyPr wrap="square">
            <a:spAutoFit/>
          </a:bodyPr>
          <a:lstStyle/>
          <a:p>
            <a:pPr marL="514350" indent="-514350" eaLnBrk="0" hangingPunct="0">
              <a:lnSpc>
                <a:spcPct val="130000"/>
              </a:lnSpc>
              <a:spcBef>
                <a:spcPct val="50000"/>
              </a:spcBef>
              <a:buClr>
                <a:srgbClr val="C00000"/>
              </a:buClr>
              <a:buFont typeface="+mj-ea"/>
              <a:buAutoNum type="circleNumDbPlai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 physical Bluetooth Low Energy network testbed will be built for attack simulations.</a:t>
            </a:r>
          </a:p>
          <a:p>
            <a:pPr marL="514350" indent="-514350" eaLnBrk="0" hangingPunct="0">
              <a:lnSpc>
                <a:spcPct val="130000"/>
              </a:lnSpc>
              <a:spcBef>
                <a:spcPct val="50000"/>
              </a:spcBef>
              <a:buClr>
                <a:srgbClr val="C00000"/>
              </a:buClr>
              <a:buFont typeface="+mj-ea"/>
              <a:buAutoNum type="circleNumDbPlai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Detection algorithm will be designed to recognize spoofing attacks.</a:t>
            </a:r>
          </a:p>
          <a:p>
            <a:pPr marL="514350" indent="-514350" eaLnBrk="0" hangingPunct="0">
              <a:lnSpc>
                <a:spcPct val="130000"/>
              </a:lnSpc>
              <a:spcBef>
                <a:spcPct val="50000"/>
              </a:spcBef>
              <a:buClr>
                <a:srgbClr val="C00000"/>
              </a:buClr>
              <a:buFont typeface="+mj-ea"/>
              <a:buAutoNum type="circleNumDbPlai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Experiments will be conducted based on real-world advertising datasets.</a:t>
            </a:r>
          </a:p>
          <a:p>
            <a:pPr marL="514350" indent="-514350" eaLnBrk="0" hangingPunct="0">
              <a:lnSpc>
                <a:spcPct val="130000"/>
              </a:lnSpc>
              <a:spcBef>
                <a:spcPct val="50000"/>
              </a:spcBef>
              <a:buClr>
                <a:srgbClr val="C00000"/>
              </a:buClr>
              <a:buFont typeface="+mj-ea"/>
              <a:buAutoNum type="circleNumDbPlai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Overall, this FYP aims to address a crucial challenge in Bluetooth security and provides a substantial dataset for wireless security research.</a:t>
            </a:r>
          </a:p>
          <a:p>
            <a:pPr eaLnBrk="0" hangingPunct="0">
              <a:lnSpc>
                <a:spcPct val="130000"/>
              </a:lnSpc>
              <a:spcBef>
                <a:spcPct val="50000"/>
              </a:spcBef>
              <a:buClr>
                <a:srgbClr val="C00000"/>
              </a:buClr>
            </a:pPr>
            <a:r>
              <a:rPr lang="zh-CN" altLang="en-US" sz="26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      环境搭建</a:t>
            </a:r>
            <a:r>
              <a:rPr lang="en-US" altLang="zh-CN" sz="26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6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 算法研究 </a:t>
            </a:r>
            <a:r>
              <a:rPr lang="en-US" altLang="zh-CN" sz="26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6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 实验测试 </a:t>
            </a:r>
            <a:r>
              <a:rPr lang="en-US" altLang="zh-CN" sz="26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6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 性能验证 </a:t>
            </a:r>
            <a:r>
              <a:rPr lang="en-US" altLang="zh-CN" sz="26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6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 实际应用</a:t>
            </a:r>
            <a:endParaRPr lang="en-US" altLang="zh-CN" sz="26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75C825F7-349A-630B-91CB-4C2E654FCAAB}"/>
              </a:ext>
            </a:extLst>
          </p:cNvPr>
          <p:cNvSpPr txBox="1"/>
          <p:nvPr/>
        </p:nvSpPr>
        <p:spPr>
          <a:xfrm>
            <a:off x="191344" y="1196752"/>
            <a:ext cx="7200800" cy="596574"/>
          </a:xfrm>
          <a:prstGeom prst="rect">
            <a:avLst/>
          </a:prstGeom>
          <a:noFill/>
        </p:spPr>
        <p:txBody>
          <a:bodyPr wrap="square">
            <a:spAutoFit/>
          </a:bodyPr>
          <a:lstStyle/>
          <a:p>
            <a:pPr marL="800100" lvl="2" indent="-342900" eaLnBrk="0" hangingPunct="0">
              <a:lnSpc>
                <a:spcPct val="130000"/>
              </a:lnSpc>
              <a:spcBef>
                <a:spcPct val="50000"/>
              </a:spcBef>
              <a:buClr>
                <a:srgbClr val="C00000"/>
              </a:buClr>
              <a:buFont typeface="Wingdings" pitchFamily="2" charset="2"/>
              <a:buChar char="Ø"/>
            </a:pPr>
            <a:r>
              <a:rPr lang="en-US" altLang="zh-CN" sz="28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Our Goals</a:t>
            </a:r>
          </a:p>
        </p:txBody>
      </p:sp>
      <p:sp>
        <p:nvSpPr>
          <p:cNvPr id="3" name="标题 5">
            <a:extLst>
              <a:ext uri="{FF2B5EF4-FFF2-40B4-BE49-F238E27FC236}">
                <a16:creationId xmlns:a16="http://schemas.microsoft.com/office/drawing/2014/main" id="{6CD0CEF8-6893-468A-EBCA-68E7D5341E6E}"/>
              </a:ext>
            </a:extLst>
          </p:cNvPr>
          <p:cNvSpPr>
            <a:spLocks noGrp="1"/>
          </p:cNvSpPr>
          <p:nvPr>
            <p:ph type="title"/>
          </p:nvPr>
        </p:nvSpPr>
        <p:spPr>
          <a:xfrm>
            <a:off x="1487488" y="260648"/>
            <a:ext cx="5443969" cy="565150"/>
          </a:xfrm>
        </p:spPr>
        <p:txBody>
          <a:bodyPr/>
          <a:lstStyle/>
          <a:p>
            <a:r>
              <a:rPr lang="en-US" altLang="zh-CN" sz="3200" spc="0" dirty="0">
                <a:latin typeface="Times New Roman" panose="02020603050405020304" pitchFamily="18" charset="0"/>
                <a:cs typeface="Times New Roman" panose="02020603050405020304" pitchFamily="18" charset="0"/>
              </a:rPr>
              <a:t>Research Objective</a:t>
            </a:r>
          </a:p>
        </p:txBody>
      </p:sp>
    </p:spTree>
    <p:extLst>
      <p:ext uri="{BB962C8B-B14F-4D97-AF65-F5344CB8AC3E}">
        <p14:creationId xmlns:p14="http://schemas.microsoft.com/office/powerpoint/2010/main" val="20822319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a:extLst>
              <a:ext uri="{FF2B5EF4-FFF2-40B4-BE49-F238E27FC236}">
                <a16:creationId xmlns:a16="http://schemas.microsoft.com/office/drawing/2014/main" id="{4B46F41F-00A3-C804-0C86-BE9CEDD62030}"/>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Testbed Implementation</a:t>
            </a:r>
          </a:p>
        </p:txBody>
      </p:sp>
      <p:pic>
        <p:nvPicPr>
          <p:cNvPr id="2" name="图片 1">
            <a:extLst>
              <a:ext uri="{FF2B5EF4-FFF2-40B4-BE49-F238E27FC236}">
                <a16:creationId xmlns:a16="http://schemas.microsoft.com/office/drawing/2014/main" id="{D758DCA8-DF3D-3D02-F7AE-94D0DF1C5170}"/>
              </a:ext>
            </a:extLst>
          </p:cNvPr>
          <p:cNvPicPr>
            <a:picLocks noChangeAspect="1"/>
          </p:cNvPicPr>
          <p:nvPr/>
        </p:nvPicPr>
        <p:blipFill>
          <a:blip r:embed="rId3"/>
          <a:stretch>
            <a:fillRect/>
          </a:stretch>
        </p:blipFill>
        <p:spPr>
          <a:xfrm>
            <a:off x="8256240" y="1268760"/>
            <a:ext cx="3660183" cy="3456243"/>
          </a:xfrm>
          <a:prstGeom prst="rect">
            <a:avLst/>
          </a:prstGeom>
        </p:spPr>
      </p:pic>
      <p:pic>
        <p:nvPicPr>
          <p:cNvPr id="5" name="图片 4">
            <a:extLst>
              <a:ext uri="{FF2B5EF4-FFF2-40B4-BE49-F238E27FC236}">
                <a16:creationId xmlns:a16="http://schemas.microsoft.com/office/drawing/2014/main" id="{324D1392-10A0-C414-2EF8-332975117327}"/>
              </a:ext>
            </a:extLst>
          </p:cNvPr>
          <p:cNvPicPr>
            <a:picLocks noChangeAspect="1"/>
          </p:cNvPicPr>
          <p:nvPr/>
        </p:nvPicPr>
        <p:blipFill>
          <a:blip r:embed="rId4"/>
          <a:stretch>
            <a:fillRect/>
          </a:stretch>
        </p:blipFill>
        <p:spPr>
          <a:xfrm>
            <a:off x="9480376" y="4890762"/>
            <a:ext cx="2592288" cy="1396955"/>
          </a:xfrm>
          <a:prstGeom prst="rect">
            <a:avLst/>
          </a:prstGeom>
        </p:spPr>
      </p:pic>
      <p:pic>
        <p:nvPicPr>
          <p:cNvPr id="6" name="图片 5">
            <a:extLst>
              <a:ext uri="{FF2B5EF4-FFF2-40B4-BE49-F238E27FC236}">
                <a16:creationId xmlns:a16="http://schemas.microsoft.com/office/drawing/2014/main" id="{DDAAAC3F-7356-CC26-C390-67CD7E66A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577" y="1772816"/>
            <a:ext cx="3503201" cy="2802561"/>
          </a:xfrm>
          <a:prstGeom prst="rect">
            <a:avLst/>
          </a:prstGeom>
          <a:effectLst/>
        </p:spPr>
      </p:pic>
      <p:pic>
        <p:nvPicPr>
          <p:cNvPr id="9" name="图片 8" descr="桌子上放了不同类型的电子产品&#10;&#10;中度可信度描述已自动生成">
            <a:extLst>
              <a:ext uri="{FF2B5EF4-FFF2-40B4-BE49-F238E27FC236}">
                <a16:creationId xmlns:a16="http://schemas.microsoft.com/office/drawing/2014/main" id="{6389EEDB-7D6B-BBEA-446B-DACF4FC9C293}"/>
              </a:ext>
            </a:extLst>
          </p:cNvPr>
          <p:cNvPicPr>
            <a:picLocks noChangeAspect="1"/>
          </p:cNvPicPr>
          <p:nvPr/>
        </p:nvPicPr>
        <p:blipFill rotWithShape="1">
          <a:blip r:embed="rId6"/>
          <a:srcRect l="5592" t="5845" r="14719" b="5845"/>
          <a:stretch/>
        </p:blipFill>
        <p:spPr>
          <a:xfrm>
            <a:off x="4294896" y="1807655"/>
            <a:ext cx="3602208" cy="2802561"/>
          </a:xfrm>
          <a:prstGeom prst="rect">
            <a:avLst/>
          </a:prstGeom>
        </p:spPr>
      </p:pic>
      <p:sp>
        <p:nvSpPr>
          <p:cNvPr id="15" name="文本框 14">
            <a:extLst>
              <a:ext uri="{FF2B5EF4-FFF2-40B4-BE49-F238E27FC236}">
                <a16:creationId xmlns:a16="http://schemas.microsoft.com/office/drawing/2014/main" id="{99263C94-335C-540E-FD63-350C35315528}"/>
              </a:ext>
            </a:extLst>
          </p:cNvPr>
          <p:cNvSpPr txBox="1"/>
          <p:nvPr/>
        </p:nvSpPr>
        <p:spPr>
          <a:xfrm>
            <a:off x="119187" y="4880909"/>
            <a:ext cx="3503201" cy="524567"/>
          </a:xfrm>
          <a:prstGeom prst="rect">
            <a:avLst/>
          </a:prstGeom>
          <a:noFill/>
        </p:spPr>
        <p:txBody>
          <a:bodyPr wrap="square">
            <a:spAutoFit/>
          </a:bodyPr>
          <a:lstStyle/>
          <a:p>
            <a:pPr marL="457200" lvl="2" algn="ctr" eaLnBrk="0" hangingPunct="0">
              <a:lnSpc>
                <a:spcPct val="130000"/>
              </a:lnSpc>
              <a:spcBef>
                <a:spcPct val="50000"/>
              </a:spcBef>
              <a:buClr>
                <a:srgbClr val="C00000"/>
              </a:buClr>
            </a:pPr>
            <a:r>
              <a:rPr lang="en-US" altLang="zh-CN" sz="2400" b="1"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Experimental Lab</a:t>
            </a:r>
          </a:p>
        </p:txBody>
      </p:sp>
      <p:sp>
        <p:nvSpPr>
          <p:cNvPr id="17" name="文本框 16">
            <a:extLst>
              <a:ext uri="{FF2B5EF4-FFF2-40B4-BE49-F238E27FC236}">
                <a16:creationId xmlns:a16="http://schemas.microsoft.com/office/drawing/2014/main" id="{5BEB1056-F9A6-5514-E7DE-A1BDBC2A78D3}"/>
              </a:ext>
            </a:extLst>
          </p:cNvPr>
          <p:cNvSpPr txBox="1"/>
          <p:nvPr/>
        </p:nvSpPr>
        <p:spPr>
          <a:xfrm>
            <a:off x="4239476" y="4880910"/>
            <a:ext cx="3503201" cy="524567"/>
          </a:xfrm>
          <a:prstGeom prst="rect">
            <a:avLst/>
          </a:prstGeom>
          <a:noFill/>
        </p:spPr>
        <p:txBody>
          <a:bodyPr wrap="square">
            <a:spAutoFit/>
          </a:bodyPr>
          <a:lstStyle/>
          <a:p>
            <a:pPr marL="457200" lvl="2" algn="ctr" eaLnBrk="0" hangingPunct="0">
              <a:lnSpc>
                <a:spcPct val="130000"/>
              </a:lnSpc>
              <a:spcBef>
                <a:spcPct val="50000"/>
              </a:spcBef>
              <a:buClr>
                <a:srgbClr val="C00000"/>
              </a:buClr>
            </a:pPr>
            <a:r>
              <a:rPr lang="en-US" altLang="zh-CN" sz="2400" b="1"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Selected BLE Devices</a:t>
            </a:r>
          </a:p>
        </p:txBody>
      </p:sp>
      <p:sp>
        <p:nvSpPr>
          <p:cNvPr id="3" name="文本框 2">
            <a:extLst>
              <a:ext uri="{FF2B5EF4-FFF2-40B4-BE49-F238E27FC236}">
                <a16:creationId xmlns:a16="http://schemas.microsoft.com/office/drawing/2014/main" id="{8B683135-B707-7410-36A5-6EC08E6264D6}"/>
              </a:ext>
            </a:extLst>
          </p:cNvPr>
          <p:cNvSpPr txBox="1"/>
          <p:nvPr/>
        </p:nvSpPr>
        <p:spPr>
          <a:xfrm>
            <a:off x="5015880" y="5419145"/>
            <a:ext cx="3503201" cy="596574"/>
          </a:xfrm>
          <a:prstGeom prst="rect">
            <a:avLst/>
          </a:prstGeom>
          <a:noFill/>
        </p:spPr>
        <p:txBody>
          <a:bodyPr wrap="square">
            <a:spAutoFit/>
          </a:bodyPr>
          <a:lstStyle/>
          <a:p>
            <a:pPr marL="457200" lvl="2" algn="ctr" eaLnBrk="0" hangingPunct="0">
              <a:lnSpc>
                <a:spcPct val="130000"/>
              </a:lnSpc>
              <a:spcBef>
                <a:spcPct val="50000"/>
              </a:spcBef>
              <a:buClr>
                <a:srgbClr val="C00000"/>
              </a:buClr>
            </a:pPr>
            <a:r>
              <a:rPr lang="en-US" altLang="zh-CN" sz="28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16 Types</a:t>
            </a:r>
          </a:p>
        </p:txBody>
      </p:sp>
    </p:spTree>
    <p:extLst>
      <p:ext uri="{BB962C8B-B14F-4D97-AF65-F5344CB8AC3E}">
        <p14:creationId xmlns:p14="http://schemas.microsoft.com/office/powerpoint/2010/main" val="364066819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a:extLst>
              <a:ext uri="{FF2B5EF4-FFF2-40B4-BE49-F238E27FC236}">
                <a16:creationId xmlns:a16="http://schemas.microsoft.com/office/drawing/2014/main" id="{4B46F41F-00A3-C804-0C86-BE9CEDD62030}"/>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Data Collections</a:t>
            </a:r>
          </a:p>
        </p:txBody>
      </p:sp>
      <p:pic>
        <p:nvPicPr>
          <p:cNvPr id="3" name="图片 2" descr="图形用户界面, 文本, 应用程序, 电子邮件&#10;&#10;描述已自动生成">
            <a:extLst>
              <a:ext uri="{FF2B5EF4-FFF2-40B4-BE49-F238E27FC236}">
                <a16:creationId xmlns:a16="http://schemas.microsoft.com/office/drawing/2014/main" id="{7E4588C1-E097-CA2B-D4A3-FC7E2BE232AF}"/>
              </a:ext>
            </a:extLst>
          </p:cNvPr>
          <p:cNvPicPr>
            <a:picLocks noChangeAspect="1"/>
          </p:cNvPicPr>
          <p:nvPr/>
        </p:nvPicPr>
        <p:blipFill>
          <a:blip r:embed="rId3"/>
          <a:stretch>
            <a:fillRect/>
          </a:stretch>
        </p:blipFill>
        <p:spPr>
          <a:xfrm>
            <a:off x="708134" y="1259139"/>
            <a:ext cx="4048259" cy="1829679"/>
          </a:xfrm>
          <a:prstGeom prst="rect">
            <a:avLst/>
          </a:prstGeom>
          <a:effectLst>
            <a:outerShdw blurRad="63500" sx="102000" sy="102000" algn="ctr" rotWithShape="0">
              <a:prstClr val="black">
                <a:alpha val="40000"/>
              </a:prstClr>
            </a:outerShdw>
          </a:effectLst>
        </p:spPr>
      </p:pic>
      <p:pic>
        <p:nvPicPr>
          <p:cNvPr id="4" name="图片 3" descr="电子零件&#10;&#10;中度可信度描述已自动生成">
            <a:extLst>
              <a:ext uri="{FF2B5EF4-FFF2-40B4-BE49-F238E27FC236}">
                <a16:creationId xmlns:a16="http://schemas.microsoft.com/office/drawing/2014/main" id="{36F0584D-E524-8445-4A36-9062A82E6605}"/>
              </a:ext>
            </a:extLst>
          </p:cNvPr>
          <p:cNvPicPr>
            <a:picLocks noChangeAspect="1"/>
          </p:cNvPicPr>
          <p:nvPr/>
        </p:nvPicPr>
        <p:blipFill>
          <a:blip r:embed="rId4"/>
          <a:stretch>
            <a:fillRect/>
          </a:stretch>
        </p:blipFill>
        <p:spPr>
          <a:xfrm>
            <a:off x="474405" y="3644807"/>
            <a:ext cx="4541475" cy="2221640"/>
          </a:xfrm>
          <a:prstGeom prst="rect">
            <a:avLst/>
          </a:prstGeom>
        </p:spPr>
      </p:pic>
      <p:sp>
        <p:nvSpPr>
          <p:cNvPr id="5" name="文本框 4">
            <a:extLst>
              <a:ext uri="{FF2B5EF4-FFF2-40B4-BE49-F238E27FC236}">
                <a16:creationId xmlns:a16="http://schemas.microsoft.com/office/drawing/2014/main" id="{D55C1D29-DFAA-3354-F81A-3DBCAFB947C2}"/>
              </a:ext>
            </a:extLst>
          </p:cNvPr>
          <p:cNvSpPr txBox="1"/>
          <p:nvPr/>
        </p:nvSpPr>
        <p:spPr>
          <a:xfrm>
            <a:off x="474405" y="3120240"/>
            <a:ext cx="3895759" cy="524567"/>
          </a:xfrm>
          <a:prstGeom prst="rect">
            <a:avLst/>
          </a:prstGeom>
          <a:noFill/>
          <a:effectLst>
            <a:outerShdw blurRad="63500" sx="102000" sy="102000" algn="ctr" rotWithShape="0">
              <a:prstClr val="black">
                <a:alpha val="40000"/>
              </a:prstClr>
            </a:outerShdw>
          </a:effectLst>
        </p:spPr>
        <p:txBody>
          <a:bodyPr wrap="square">
            <a:spAutoFit/>
          </a:bodyPr>
          <a:lstStyle/>
          <a:p>
            <a:pPr marL="457200" lvl="2" algn="ctr" eaLnBrk="0" hangingPunct="0">
              <a:lnSpc>
                <a:spcPct val="130000"/>
              </a:lnSpc>
              <a:spcBef>
                <a:spcPct val="50000"/>
              </a:spcBef>
              <a:buClr>
                <a:srgbClr val="C00000"/>
              </a:buClr>
            </a:pPr>
            <a:r>
              <a:rPr lang="en-US" altLang="zh-CN" sz="2400" b="1" dirty="0">
                <a:solidFill>
                  <a:schemeClr val="tx1">
                    <a:lumMod val="85000"/>
                    <a:lumOff val="15000"/>
                  </a:schemeClr>
                </a:solidFill>
                <a:latin typeface="Times New Roman" panose="02020603050405020304" pitchFamily="18" charset="0"/>
                <a:ea typeface="KaiTi" panose="02010609060101010101" pitchFamily="49" charset="-122"/>
                <a:cs typeface="Times New Roman" panose="02020603050405020304" pitchFamily="18" charset="0"/>
              </a:rPr>
              <a:t>BLE Datasets Collecting</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D1A3B05-7708-7930-DFA5-FE7E0F9795D7}"/>
                  </a:ext>
                </a:extLst>
              </p:cNvPr>
              <p:cNvSpPr txBox="1"/>
              <p:nvPr/>
            </p:nvSpPr>
            <p:spPr>
              <a:xfrm>
                <a:off x="221248" y="5640737"/>
                <a:ext cx="4794632" cy="524567"/>
              </a:xfrm>
              <a:prstGeom prst="rect">
                <a:avLst/>
              </a:prstGeom>
              <a:noFill/>
            </p:spPr>
            <p:txBody>
              <a:bodyPr wrap="square">
                <a:spAutoFit/>
              </a:bodyPr>
              <a:lstStyle/>
              <a:p>
                <a:pPr marL="457200" lvl="2" algn="ctr" eaLnBrk="0" hangingPunct="0">
                  <a:lnSpc>
                    <a:spcPct val="130000"/>
                  </a:lnSpc>
                  <a:spcBef>
                    <a:spcPct val="50000"/>
                  </a:spcBef>
                  <a:buClr>
                    <a:srgbClr val="C00000"/>
                  </a:buClr>
                </a:pPr>
                <a:r>
                  <a:rPr lang="en-US" altLang="zh-CN" sz="2400" b="1" dirty="0">
                    <a:solidFill>
                      <a:schemeClr val="tx1">
                        <a:lumMod val="95000"/>
                        <a:lumOff val="5000"/>
                      </a:schemeClr>
                    </a:solidFill>
                    <a:latin typeface="Times New Roman" panose="02020603050405020304" pitchFamily="18" charset="0"/>
                    <a:ea typeface="KaiTi" panose="02010609060101010101" pitchFamily="49" charset="-122"/>
                    <a:cs typeface="Times New Roman" panose="02020603050405020304" pitchFamily="18" charset="0"/>
                  </a:rPr>
                  <a:t>Network Sniffers (3</a:t>
                </a:r>
                <a14:m>
                  <m:oMath xmlns:m="http://schemas.openxmlformats.org/officeDocument/2006/math">
                    <m:r>
                      <a:rPr lang="en-US" altLang="zh-CN" sz="2400" b="1" i="1" dirty="0" smtClean="0">
                        <a:solidFill>
                          <a:schemeClr val="tx1">
                            <a:lumMod val="95000"/>
                            <a:lumOff val="5000"/>
                          </a:schemeClr>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400" b="1" dirty="0">
                    <a:solidFill>
                      <a:schemeClr val="tx1">
                        <a:lumMod val="95000"/>
                        <a:lumOff val="5000"/>
                      </a:schemeClr>
                    </a:solidFill>
                    <a:latin typeface="Times New Roman" panose="02020603050405020304" pitchFamily="18" charset="0"/>
                    <a:ea typeface="KaiTi" panose="02010609060101010101" pitchFamily="49" charset="-122"/>
                    <a:cs typeface="Times New Roman" panose="02020603050405020304" pitchFamily="18" charset="0"/>
                  </a:rPr>
                  <a:t>2 copies)</a:t>
                </a:r>
              </a:p>
            </p:txBody>
          </p:sp>
        </mc:Choice>
        <mc:Fallback xmlns="">
          <p:sp>
            <p:nvSpPr>
              <p:cNvPr id="6" name="文本框 5">
                <a:extLst>
                  <a:ext uri="{FF2B5EF4-FFF2-40B4-BE49-F238E27FC236}">
                    <a16:creationId xmlns:a16="http://schemas.microsoft.com/office/drawing/2014/main" id="{9D1A3B05-7708-7930-DFA5-FE7E0F9795D7}"/>
                  </a:ext>
                </a:extLst>
              </p:cNvPr>
              <p:cNvSpPr txBox="1">
                <a:spLocks noRot="1" noChangeAspect="1" noMove="1" noResize="1" noEditPoints="1" noAdjustHandles="1" noChangeArrowheads="1" noChangeShapeType="1" noTextEdit="1"/>
              </p:cNvSpPr>
              <p:nvPr/>
            </p:nvSpPr>
            <p:spPr>
              <a:xfrm>
                <a:off x="221248" y="5640737"/>
                <a:ext cx="4794632" cy="524567"/>
              </a:xfrm>
              <a:prstGeom prst="rect">
                <a:avLst/>
              </a:prstGeom>
              <a:blipFill>
                <a:blip r:embed="rId5"/>
                <a:stretch>
                  <a:fillRect b="-2619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C211F4B-B2B3-0168-E9BD-5FCB2F4CF534}"/>
              </a:ext>
            </a:extLst>
          </p:cNvPr>
          <p:cNvSpPr txBox="1"/>
          <p:nvPr/>
        </p:nvSpPr>
        <p:spPr>
          <a:xfrm>
            <a:off x="7176122" y="5640737"/>
            <a:ext cx="4794632" cy="524567"/>
          </a:xfrm>
          <a:prstGeom prst="rect">
            <a:avLst/>
          </a:prstGeom>
          <a:noFill/>
        </p:spPr>
        <p:txBody>
          <a:bodyPr wrap="square">
            <a:spAutoFit/>
          </a:bodyPr>
          <a:lstStyle/>
          <a:p>
            <a:pPr marL="457200" lvl="2" algn="ctr" eaLnBrk="0" hangingPunct="0">
              <a:lnSpc>
                <a:spcPct val="130000"/>
              </a:lnSpc>
              <a:spcBef>
                <a:spcPct val="50000"/>
              </a:spcBef>
              <a:buClr>
                <a:srgbClr val="C00000"/>
              </a:buClr>
            </a:pPr>
            <a:r>
              <a:rPr lang="en-US" altLang="zh-CN" sz="24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Three Sniffer for each group</a:t>
            </a:r>
          </a:p>
        </p:txBody>
      </p:sp>
      <p:pic>
        <p:nvPicPr>
          <p:cNvPr id="12" name="图片 11" descr="图示&#10;&#10;描述已自动生成">
            <a:extLst>
              <a:ext uri="{FF2B5EF4-FFF2-40B4-BE49-F238E27FC236}">
                <a16:creationId xmlns:a16="http://schemas.microsoft.com/office/drawing/2014/main" id="{6FD684DB-221B-B6AC-1B8B-967E5EBEA435}"/>
              </a:ext>
            </a:extLst>
          </p:cNvPr>
          <p:cNvPicPr>
            <a:picLocks noChangeAspect="1"/>
          </p:cNvPicPr>
          <p:nvPr/>
        </p:nvPicPr>
        <p:blipFill rotWithShape="1">
          <a:blip r:embed="rId6">
            <a:extLst>
              <a:ext uri="{28A0092B-C50C-407E-A947-70E740481C1C}">
                <a14:useLocalDpi xmlns:a14="http://schemas.microsoft.com/office/drawing/2010/main" val="0"/>
              </a:ext>
            </a:extLst>
          </a:blip>
          <a:srcRect l="2099" t="1697" r="4943"/>
          <a:stretch/>
        </p:blipFill>
        <p:spPr>
          <a:xfrm>
            <a:off x="5679121" y="1886533"/>
            <a:ext cx="6048673" cy="3754204"/>
          </a:xfrm>
          <a:prstGeom prst="rect">
            <a:avLst/>
          </a:prstGeom>
        </p:spPr>
      </p:pic>
      <p:sp>
        <p:nvSpPr>
          <p:cNvPr id="13" name="文本框 12">
            <a:extLst>
              <a:ext uri="{FF2B5EF4-FFF2-40B4-BE49-F238E27FC236}">
                <a16:creationId xmlns:a16="http://schemas.microsoft.com/office/drawing/2014/main" id="{BDED4C2A-C199-3FDE-AAD2-FC3A9196B844}"/>
              </a:ext>
            </a:extLst>
          </p:cNvPr>
          <p:cNvSpPr txBox="1"/>
          <p:nvPr/>
        </p:nvSpPr>
        <p:spPr>
          <a:xfrm>
            <a:off x="-960784" y="1597515"/>
            <a:ext cx="3895759" cy="452496"/>
          </a:xfrm>
          <a:prstGeom prst="rect">
            <a:avLst/>
          </a:prstGeom>
          <a:noFill/>
          <a:effectLst>
            <a:outerShdw blurRad="63500" sx="102000" sy="102000" algn="ctr" rotWithShape="0">
              <a:prstClr val="black">
                <a:alpha val="40000"/>
              </a:prstClr>
            </a:outerShdw>
          </a:effectLst>
        </p:spPr>
        <p:txBody>
          <a:bodyPr wrap="square">
            <a:spAutoFit/>
          </a:bodyPr>
          <a:lstStyle/>
          <a:p>
            <a:pPr marL="457200" lvl="2" algn="ctr" eaLnBrk="0" hangingPunct="0">
              <a:lnSpc>
                <a:spcPct val="130000"/>
              </a:lnSpc>
              <a:spcBef>
                <a:spcPct val="50000"/>
              </a:spcBef>
              <a:buClr>
                <a:srgbClr val="C00000"/>
              </a:buClr>
            </a:pPr>
            <a:r>
              <a:rPr lang="en-US" altLang="zh-CN" sz="2000" b="1" dirty="0">
                <a:solidFill>
                  <a:srgbClr val="A40304"/>
                </a:solidFill>
                <a:latin typeface="Times New Roman" panose="02020603050405020304" pitchFamily="18" charset="0"/>
                <a:ea typeface="KaiTi" panose="02010609060101010101" pitchFamily="49" charset="-122"/>
                <a:cs typeface="Times New Roman" panose="02020603050405020304" pitchFamily="18" charset="0"/>
              </a:rPr>
              <a:t>GitHub</a:t>
            </a:r>
          </a:p>
        </p:txBody>
      </p:sp>
    </p:spTree>
    <p:extLst>
      <p:ext uri="{BB962C8B-B14F-4D97-AF65-F5344CB8AC3E}">
        <p14:creationId xmlns:p14="http://schemas.microsoft.com/office/powerpoint/2010/main" val="14570847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a:extLst>
              <a:ext uri="{FF2B5EF4-FFF2-40B4-BE49-F238E27FC236}">
                <a16:creationId xmlns:a16="http://schemas.microsoft.com/office/drawing/2014/main" id="{4B46F41F-00A3-C804-0C86-BE9CEDD62030}"/>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Cyber-physical</a:t>
            </a:r>
            <a:r>
              <a:rPr lang="zh-CN" altLang="en-US" sz="3200" spc="0" dirty="0">
                <a:latin typeface="Times New Roman" panose="02020603050405020304" pitchFamily="18" charset="0"/>
                <a:cs typeface="Times New Roman" panose="02020603050405020304" pitchFamily="18" charset="0"/>
              </a:rPr>
              <a:t> </a:t>
            </a:r>
            <a:r>
              <a:rPr lang="en-US" altLang="zh-CN" sz="3200" spc="0" dirty="0">
                <a:latin typeface="Times New Roman" panose="02020603050405020304" pitchFamily="18" charset="0"/>
                <a:cs typeface="Times New Roman" panose="02020603050405020304" pitchFamily="18" charset="0"/>
              </a:rPr>
              <a:t>Analysis</a:t>
            </a:r>
          </a:p>
        </p:txBody>
      </p:sp>
      <p:pic>
        <p:nvPicPr>
          <p:cNvPr id="5" name="图片 4">
            <a:extLst>
              <a:ext uri="{FF2B5EF4-FFF2-40B4-BE49-F238E27FC236}">
                <a16:creationId xmlns:a16="http://schemas.microsoft.com/office/drawing/2014/main" id="{F40F6016-61FF-047C-BAEE-481C84FD2345}"/>
              </a:ext>
            </a:extLst>
          </p:cNvPr>
          <p:cNvPicPr>
            <a:picLocks noChangeAspect="1"/>
          </p:cNvPicPr>
          <p:nvPr/>
        </p:nvPicPr>
        <p:blipFill>
          <a:blip r:embed="rId3"/>
          <a:stretch>
            <a:fillRect/>
          </a:stretch>
        </p:blipFill>
        <p:spPr>
          <a:xfrm>
            <a:off x="669980" y="1196752"/>
            <a:ext cx="10642193" cy="4158208"/>
          </a:xfrm>
          <a:prstGeom prst="rect">
            <a:avLst/>
          </a:prstGeom>
        </p:spPr>
      </p:pic>
      <p:sp>
        <p:nvSpPr>
          <p:cNvPr id="11" name="文本框 10">
            <a:extLst>
              <a:ext uri="{FF2B5EF4-FFF2-40B4-BE49-F238E27FC236}">
                <a16:creationId xmlns:a16="http://schemas.microsoft.com/office/drawing/2014/main" id="{51B98CA3-92C1-B7BB-C358-AC8F18F8BFF2}"/>
              </a:ext>
            </a:extLst>
          </p:cNvPr>
          <p:cNvSpPr txBox="1"/>
          <p:nvPr/>
        </p:nvSpPr>
        <p:spPr>
          <a:xfrm>
            <a:off x="119336" y="5445224"/>
            <a:ext cx="12194032" cy="769441"/>
          </a:xfrm>
          <a:prstGeom prst="rect">
            <a:avLst/>
          </a:prstGeom>
          <a:noFill/>
        </p:spPr>
        <p:txBody>
          <a:bodyPr wrap="square">
            <a:spAutoFit/>
          </a:bodyPr>
          <a:lstStyle/>
          <a:p>
            <a:pPr marL="342900" indent="-342900" eaLnBrk="0" hangingPunct="0">
              <a:spcBef>
                <a:spcPct val="50000"/>
              </a:spcBef>
              <a:buClr>
                <a:srgbClr val="C00000"/>
              </a:buClr>
              <a:buFont typeface="Arial" panose="020B0604020202020204" pitchFamily="34" charset="0"/>
              <a:buChar char="•"/>
            </a:pP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In the spoofing attack scenario, the </a:t>
            </a:r>
            <a:r>
              <a:rPr lang="en-US" altLang="zh-CN" sz="2200" b="1" dirty="0">
                <a:latin typeface="Times New Roman" panose="02020603050405020304" pitchFamily="18" charset="0"/>
                <a:ea typeface="楷体" panose="02010609060101010101" pitchFamily="49" charset="-122"/>
                <a:cs typeface="Times New Roman" panose="02020603050405020304" pitchFamily="18" charset="0"/>
              </a:rPr>
              <a:t>cyber-physical features </a:t>
            </a:r>
            <a:r>
              <a:rPr lang="en-US" altLang="zh-CN" sz="2200" dirty="0">
                <a:latin typeface="Times New Roman" panose="02020603050405020304" pitchFamily="18" charset="0"/>
                <a:ea typeface="楷体" panose="02010609060101010101" pitchFamily="49" charset="-122"/>
                <a:cs typeface="Times New Roman" panose="02020603050405020304" pitchFamily="18" charset="0"/>
              </a:rPr>
              <a:t>of BLE network will undergo noticeable affected, resulting in significant deviations from the benign scenario.  </a:t>
            </a:r>
            <a:r>
              <a:rPr lang="zh-CN" altLang="en-US"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可以采用信息物理特征分析</a:t>
            </a:r>
            <a:endParaRPr lang="en-US" altLang="zh-CN" sz="22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9" name="图片 18">
            <a:extLst>
              <a:ext uri="{FF2B5EF4-FFF2-40B4-BE49-F238E27FC236}">
                <a16:creationId xmlns:a16="http://schemas.microsoft.com/office/drawing/2014/main" id="{9FDFA45E-50A0-220F-96FA-798096D98283}"/>
              </a:ext>
            </a:extLst>
          </p:cNvPr>
          <p:cNvPicPr>
            <a:picLocks noChangeAspect="1"/>
          </p:cNvPicPr>
          <p:nvPr/>
        </p:nvPicPr>
        <p:blipFill>
          <a:blip r:embed="rId4"/>
          <a:stretch>
            <a:fillRect/>
          </a:stretch>
        </p:blipFill>
        <p:spPr>
          <a:xfrm>
            <a:off x="845777" y="4899500"/>
            <a:ext cx="4922623" cy="452823"/>
          </a:xfrm>
          <a:prstGeom prst="rect">
            <a:avLst/>
          </a:prstGeom>
        </p:spPr>
      </p:pic>
    </p:spTree>
    <p:extLst>
      <p:ext uri="{BB962C8B-B14F-4D97-AF65-F5344CB8AC3E}">
        <p14:creationId xmlns:p14="http://schemas.microsoft.com/office/powerpoint/2010/main" val="29751571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5">
            <a:extLst>
              <a:ext uri="{FF2B5EF4-FFF2-40B4-BE49-F238E27FC236}">
                <a16:creationId xmlns:a16="http://schemas.microsoft.com/office/drawing/2014/main" id="{4B46F41F-00A3-C804-0C86-BE9CEDD62030}"/>
              </a:ext>
            </a:extLst>
          </p:cNvPr>
          <p:cNvSpPr>
            <a:spLocks noGrp="1"/>
          </p:cNvSpPr>
          <p:nvPr>
            <p:ph type="title"/>
          </p:nvPr>
        </p:nvSpPr>
        <p:spPr>
          <a:xfrm>
            <a:off x="1418569" y="260648"/>
            <a:ext cx="9145016" cy="565150"/>
          </a:xfrm>
        </p:spPr>
        <p:txBody>
          <a:bodyPr/>
          <a:lstStyle/>
          <a:p>
            <a:r>
              <a:rPr lang="en-US" altLang="zh-CN" sz="3200" spc="0" dirty="0">
                <a:latin typeface="Times New Roman" panose="02020603050405020304" pitchFamily="18" charset="0"/>
                <a:cs typeface="Times New Roman" panose="02020603050405020304" pitchFamily="18" charset="0"/>
              </a:rPr>
              <a:t>BLE</a:t>
            </a:r>
            <a:r>
              <a:rPr lang="zh-CN" altLang="en-US" sz="3200" spc="0" dirty="0">
                <a:latin typeface="Times New Roman" panose="02020603050405020304" pitchFamily="18" charset="0"/>
                <a:cs typeface="Times New Roman" panose="02020603050405020304" pitchFamily="18" charset="0"/>
              </a:rPr>
              <a:t> </a:t>
            </a:r>
            <a:r>
              <a:rPr lang="en-US" altLang="zh-CN" sz="3200" spc="0" dirty="0">
                <a:latin typeface="Times New Roman" panose="02020603050405020304" pitchFamily="18" charset="0"/>
                <a:cs typeface="Times New Roman" panose="02020603050405020304" pitchFamily="18" charset="0"/>
              </a:rPr>
              <a:t>Communication</a:t>
            </a:r>
          </a:p>
        </p:txBody>
      </p:sp>
      <p:pic>
        <p:nvPicPr>
          <p:cNvPr id="10" name="图片 9">
            <a:extLst>
              <a:ext uri="{FF2B5EF4-FFF2-40B4-BE49-F238E27FC236}">
                <a16:creationId xmlns:a16="http://schemas.microsoft.com/office/drawing/2014/main" id="{B3D326F6-3EFD-B898-BF2F-C5EABD0DD259}"/>
              </a:ext>
            </a:extLst>
          </p:cNvPr>
          <p:cNvPicPr>
            <a:picLocks noChangeAspect="1"/>
          </p:cNvPicPr>
          <p:nvPr/>
        </p:nvPicPr>
        <p:blipFill>
          <a:blip r:embed="rId3"/>
          <a:stretch>
            <a:fillRect/>
          </a:stretch>
        </p:blipFill>
        <p:spPr>
          <a:xfrm>
            <a:off x="533649" y="1125245"/>
            <a:ext cx="11124702" cy="3597774"/>
          </a:xfrm>
          <a:prstGeom prst="rect">
            <a:avLst/>
          </a:prstGeom>
        </p:spPr>
      </p:pic>
      <p:pic>
        <p:nvPicPr>
          <p:cNvPr id="15" name="图片 14">
            <a:extLst>
              <a:ext uri="{FF2B5EF4-FFF2-40B4-BE49-F238E27FC236}">
                <a16:creationId xmlns:a16="http://schemas.microsoft.com/office/drawing/2014/main" id="{F222A63E-BA35-BF14-ABB5-B2D098534AEB}"/>
              </a:ext>
            </a:extLst>
          </p:cNvPr>
          <p:cNvPicPr>
            <a:picLocks noChangeAspect="1"/>
          </p:cNvPicPr>
          <p:nvPr/>
        </p:nvPicPr>
        <p:blipFill>
          <a:blip r:embed="rId4"/>
          <a:stretch>
            <a:fillRect/>
          </a:stretch>
        </p:blipFill>
        <p:spPr>
          <a:xfrm>
            <a:off x="5991077" y="4736049"/>
            <a:ext cx="6067762" cy="1514293"/>
          </a:xfrm>
          <a:prstGeom prst="rect">
            <a:avLst/>
          </a:prstGeom>
        </p:spPr>
      </p:pic>
      <p:sp>
        <p:nvSpPr>
          <p:cNvPr id="16" name="文本框 15">
            <a:extLst>
              <a:ext uri="{FF2B5EF4-FFF2-40B4-BE49-F238E27FC236}">
                <a16:creationId xmlns:a16="http://schemas.microsoft.com/office/drawing/2014/main" id="{467C78DE-8773-EE21-DE00-05CAA4DE7ED1}"/>
              </a:ext>
            </a:extLst>
          </p:cNvPr>
          <p:cNvSpPr txBox="1"/>
          <p:nvPr/>
        </p:nvSpPr>
        <p:spPr>
          <a:xfrm>
            <a:off x="623392" y="4803792"/>
            <a:ext cx="5706367" cy="1446550"/>
          </a:xfrm>
          <a:prstGeom prst="rect">
            <a:avLst/>
          </a:prstGeom>
          <a:noFill/>
        </p:spPr>
        <p:txBody>
          <a:bodyPr wrap="square">
            <a:spAutoFit/>
          </a:bodyPr>
          <a:lstStyle/>
          <a:p>
            <a:pPr marL="342900" indent="-342900" eaLnBrk="0" hangingPunct="0">
              <a:spcBef>
                <a:spcPct val="50000"/>
              </a:spcBef>
              <a:buClr>
                <a:srgbClr val="C00000"/>
              </a:buClr>
              <a:buFont typeface="Arial" panose="020B0604020202020204" pitchFamily="34" charset="0"/>
              <a:buChar char="•"/>
            </a:pPr>
            <a:r>
              <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BLE</a:t>
            </a:r>
            <a:r>
              <a:rPr lang="zh-CN" altLang="en-US"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通信普遍</a:t>
            </a:r>
            <a:r>
              <a:rPr lang="zh-CN" altLang="en-US"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缺乏</a:t>
            </a:r>
            <a:r>
              <a:rPr lang="en-US" altLang="zh-CN"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Pairing</a:t>
            </a:r>
            <a:r>
              <a:rPr lang="zh-CN" altLang="en-US"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验证</a:t>
            </a:r>
            <a:r>
              <a:rPr lang="zh-CN" altLang="en-US"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环节</a:t>
            </a:r>
            <a:endPar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zh-CN" altLang="en-US"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通过</a:t>
            </a:r>
            <a:r>
              <a:rPr lang="zh-CN" altLang="en-US"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网络嗅探器</a:t>
            </a:r>
            <a:r>
              <a:rPr lang="en-US" altLang="zh-CN"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(Sniffer)</a:t>
            </a:r>
            <a:r>
              <a:rPr lang="zh-CN" altLang="en-US"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采集通信过程</a:t>
            </a:r>
            <a:endParaRPr lang="en-US" altLang="zh-CN"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eaLnBrk="0" hangingPunct="0">
              <a:spcBef>
                <a:spcPct val="50000"/>
              </a:spcBef>
              <a:buClr>
                <a:srgbClr val="C00000"/>
              </a:buClr>
              <a:buFont typeface="Arial" panose="020B0604020202020204" pitchFamily="34" charset="0"/>
              <a:buChar char="•"/>
            </a:pPr>
            <a:r>
              <a:rPr lang="zh-CN" altLang="en-US" sz="2200"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相关文本用于深度学习的</a:t>
            </a:r>
            <a:r>
              <a:rPr lang="zh-CN" altLang="en-US"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时序特征分析</a:t>
            </a:r>
            <a:endParaRPr lang="en-US" altLang="zh-CN" sz="2200"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7BFE26B6-AC63-87C5-2C06-D834380E87F9}"/>
              </a:ext>
            </a:extLst>
          </p:cNvPr>
          <p:cNvSpPr txBox="1"/>
          <p:nvPr/>
        </p:nvSpPr>
        <p:spPr>
          <a:xfrm>
            <a:off x="1775520" y="1372706"/>
            <a:ext cx="3323372" cy="400110"/>
          </a:xfrm>
          <a:prstGeom prst="rect">
            <a:avLst/>
          </a:prstGeom>
          <a:noFill/>
        </p:spPr>
        <p:txBody>
          <a:bodyPr wrap="square">
            <a:spAutoFit/>
          </a:bodyPr>
          <a:lstStyle/>
          <a:p>
            <a:pPr algn="ctr" eaLnBrk="0" hangingPunct="0">
              <a:spcBef>
                <a:spcPct val="50000"/>
              </a:spcBef>
              <a:buClr>
                <a:srgbClr val="C00000"/>
              </a:buClr>
            </a:pPr>
            <a:r>
              <a:rPr lang="en-US" altLang="zh-CN" sz="20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BLE</a:t>
            </a:r>
            <a:r>
              <a:rPr lang="zh-CN" altLang="en-US" sz="20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rPr>
              <a:t>网络通信过程示例</a:t>
            </a:r>
            <a:endParaRPr lang="en-US" altLang="zh-CN" sz="2000" b="1" dirty="0">
              <a:solidFill>
                <a:srgbClr val="A40304"/>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右箭头 4">
            <a:extLst>
              <a:ext uri="{FF2B5EF4-FFF2-40B4-BE49-F238E27FC236}">
                <a16:creationId xmlns:a16="http://schemas.microsoft.com/office/drawing/2014/main" id="{C225BC0C-BC33-EF20-2A21-CBEFCAE917DD}"/>
              </a:ext>
            </a:extLst>
          </p:cNvPr>
          <p:cNvSpPr/>
          <p:nvPr/>
        </p:nvSpPr>
        <p:spPr>
          <a:xfrm>
            <a:off x="191344" y="2614118"/>
            <a:ext cx="648072" cy="238818"/>
          </a:xfrm>
          <a:prstGeom prst="rightArrow">
            <a:avLst>
              <a:gd name="adj1" fmla="val 54909"/>
              <a:gd name="adj2" fmla="val 79870"/>
            </a:avLst>
          </a:prstGeom>
          <a:ln>
            <a:solidFill>
              <a:srgbClr val="A4030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
        <p:nvSpPr>
          <p:cNvPr id="6" name="右箭头 5">
            <a:extLst>
              <a:ext uri="{FF2B5EF4-FFF2-40B4-BE49-F238E27FC236}">
                <a16:creationId xmlns:a16="http://schemas.microsoft.com/office/drawing/2014/main" id="{54A379CF-B35C-DD9C-F6EF-BE3875DF0A34}"/>
              </a:ext>
            </a:extLst>
          </p:cNvPr>
          <p:cNvSpPr/>
          <p:nvPr/>
        </p:nvSpPr>
        <p:spPr>
          <a:xfrm>
            <a:off x="191344" y="3309591"/>
            <a:ext cx="648072" cy="238818"/>
          </a:xfrm>
          <a:prstGeom prst="rightArrow">
            <a:avLst>
              <a:gd name="adj1" fmla="val 54909"/>
              <a:gd name="adj2" fmla="val 79870"/>
            </a:avLst>
          </a:prstGeom>
          <a:ln>
            <a:solidFill>
              <a:srgbClr val="A4030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dirty="0"/>
          </a:p>
        </p:txBody>
      </p:sp>
    </p:spTree>
    <p:extLst>
      <p:ext uri="{BB962C8B-B14F-4D97-AF65-F5344CB8AC3E}">
        <p14:creationId xmlns:p14="http://schemas.microsoft.com/office/powerpoint/2010/main" val="31478039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theme/theme1.xml><?xml version="1.0" encoding="utf-8"?>
<a:theme xmlns:a="http://schemas.openxmlformats.org/drawingml/2006/main" name="146TGp_biz_light_v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200000"/>
          </a:lnSpc>
          <a:defRPr sz="28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4350</TotalTime>
  <Words>2146</Words>
  <Application>Microsoft Macintosh PowerPoint</Application>
  <PresentationFormat>宽屏</PresentationFormat>
  <Paragraphs>179</Paragraphs>
  <Slides>28</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KaiTi</vt:lpstr>
      <vt:lpstr>SimSun</vt:lpstr>
      <vt:lpstr>微软雅黑</vt:lpstr>
      <vt:lpstr>Arial</vt:lpstr>
      <vt:lpstr>Cambria Math</vt:lpstr>
      <vt:lpstr>Georgia</vt:lpstr>
      <vt:lpstr>Times New Roman</vt:lpstr>
      <vt:lpstr>Wingdings</vt:lpstr>
      <vt:lpstr>146TGp_biz_light_v2</vt:lpstr>
      <vt:lpstr>PowerPoint 演示文稿</vt:lpstr>
      <vt:lpstr>汇报目的</vt:lpstr>
      <vt:lpstr>Research Background</vt:lpstr>
      <vt:lpstr>Research Background</vt:lpstr>
      <vt:lpstr>Research Objective</vt:lpstr>
      <vt:lpstr>Testbed Implementation</vt:lpstr>
      <vt:lpstr>Data Collections</vt:lpstr>
      <vt:lpstr>Cyber-physical Analysis</vt:lpstr>
      <vt:lpstr>BLE Communication</vt:lpstr>
      <vt:lpstr>Cyber-physical Features</vt:lpstr>
      <vt:lpstr>Temporal Convolutional Network (TCN)</vt:lpstr>
      <vt:lpstr>TCN model for BLE networks</vt:lpstr>
      <vt:lpstr>TCN Learning: Input to Output</vt:lpstr>
      <vt:lpstr>Training and Testing of TCN model</vt:lpstr>
      <vt:lpstr>Anomaly Detection (TCN)</vt:lpstr>
      <vt:lpstr>Testing Simulation  &amp;  Real Attack Scenario</vt:lpstr>
      <vt:lpstr>TCN model  &amp;  LSTM model</vt:lpstr>
      <vt:lpstr>TCN model in the Hybrid Structure</vt:lpstr>
      <vt:lpstr>Detection &amp; Classification</vt:lpstr>
      <vt:lpstr>Demo Time!</vt:lpstr>
      <vt:lpstr>回顾与建议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www.fzu.edu.cn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福州大学PPT模板</dc:title>
  <dc:creator>zhezhuang xu</dc:creator>
  <cp:lastModifiedBy>HANLIN CAI</cp:lastModifiedBy>
  <cp:revision>3546</cp:revision>
  <cp:lastPrinted>2023-11-09T13:25:05Z</cp:lastPrinted>
  <dcterms:created xsi:type="dcterms:W3CDTF">2007-10-06T06:12:00Z</dcterms:created>
  <dcterms:modified xsi:type="dcterms:W3CDTF">2024-04-12T02:52:20Z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ICV">
    <vt:lpwstr>1DECF47878384063939071DDBD0D37AC</vt:lpwstr>
  </property>
</Properties>
</file>